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166"/>
  </p:notesMasterIdLst>
  <p:sldIdLst>
    <p:sldId id="256" r:id="rId2"/>
    <p:sldId id="410" r:id="rId3"/>
    <p:sldId id="259" r:id="rId4"/>
    <p:sldId id="411" r:id="rId5"/>
    <p:sldId id="412" r:id="rId6"/>
    <p:sldId id="414" r:id="rId7"/>
    <p:sldId id="413" r:id="rId8"/>
    <p:sldId id="415" r:id="rId9"/>
    <p:sldId id="416" r:id="rId10"/>
    <p:sldId id="258" r:id="rId11"/>
    <p:sldId id="260" r:id="rId12"/>
    <p:sldId id="261" r:id="rId13"/>
    <p:sldId id="417" r:id="rId14"/>
    <p:sldId id="409" r:id="rId15"/>
    <p:sldId id="263" r:id="rId16"/>
    <p:sldId id="264" r:id="rId17"/>
    <p:sldId id="265" r:id="rId18"/>
    <p:sldId id="266" r:id="rId19"/>
    <p:sldId id="267" r:id="rId20"/>
    <p:sldId id="268" r:id="rId21"/>
    <p:sldId id="269" r:id="rId22"/>
    <p:sldId id="270" r:id="rId23"/>
    <p:sldId id="271" r:id="rId24"/>
    <p:sldId id="272" r:id="rId25"/>
    <p:sldId id="418" r:id="rId26"/>
    <p:sldId id="419" r:id="rId27"/>
    <p:sldId id="420" r:id="rId28"/>
    <p:sldId id="273" r:id="rId29"/>
    <p:sldId id="274" r:id="rId30"/>
    <p:sldId id="275" r:id="rId31"/>
    <p:sldId id="276" r:id="rId32"/>
    <p:sldId id="277" r:id="rId33"/>
    <p:sldId id="278" r:id="rId34"/>
    <p:sldId id="421" r:id="rId35"/>
    <p:sldId id="423"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 id="366" r:id="rId124"/>
    <p:sldId id="367" r:id="rId125"/>
    <p:sldId id="368" r:id="rId126"/>
    <p:sldId id="369" r:id="rId127"/>
    <p:sldId id="370" r:id="rId128"/>
    <p:sldId id="371" r:id="rId129"/>
    <p:sldId id="372" r:id="rId130"/>
    <p:sldId id="373" r:id="rId131"/>
    <p:sldId id="374" r:id="rId132"/>
    <p:sldId id="375" r:id="rId133"/>
    <p:sldId id="376" r:id="rId134"/>
    <p:sldId id="377" r:id="rId135"/>
    <p:sldId id="378" r:id="rId136"/>
    <p:sldId id="379" r:id="rId137"/>
    <p:sldId id="422" r:id="rId138"/>
    <p:sldId id="380" r:id="rId139"/>
    <p:sldId id="381" r:id="rId140"/>
    <p:sldId id="382" r:id="rId141"/>
    <p:sldId id="383" r:id="rId142"/>
    <p:sldId id="384" r:id="rId143"/>
    <p:sldId id="385" r:id="rId144"/>
    <p:sldId id="386" r:id="rId145"/>
    <p:sldId id="387" r:id="rId146"/>
    <p:sldId id="388" r:id="rId147"/>
    <p:sldId id="389" r:id="rId148"/>
    <p:sldId id="390" r:id="rId149"/>
    <p:sldId id="391" r:id="rId150"/>
    <p:sldId id="392" r:id="rId151"/>
    <p:sldId id="393" r:id="rId152"/>
    <p:sldId id="394" r:id="rId153"/>
    <p:sldId id="395" r:id="rId154"/>
    <p:sldId id="396" r:id="rId155"/>
    <p:sldId id="397" r:id="rId156"/>
    <p:sldId id="398" r:id="rId157"/>
    <p:sldId id="399" r:id="rId158"/>
    <p:sldId id="400" r:id="rId159"/>
    <p:sldId id="401" r:id="rId160"/>
    <p:sldId id="402" r:id="rId161"/>
    <p:sldId id="404" r:id="rId162"/>
    <p:sldId id="405" r:id="rId163"/>
    <p:sldId id="406" r:id="rId164"/>
    <p:sldId id="407" r:id="rId165"/>
  </p:sldIdLst>
  <p:sldSz cx="12192000" cy="6858000"/>
  <p:notesSz cx="6858000" cy="9144000"/>
  <p:embeddedFontLst>
    <p:embeddedFont>
      <p:font typeface="Calibri" panose="020F0502020204030204" pitchFamily="34" charset="0"/>
      <p:regular r:id="rId167"/>
      <p:bold r:id="rId168"/>
      <p:italic r:id="rId169"/>
      <p:boldItalic r:id="rId170"/>
    </p:embeddedFont>
    <p:embeddedFont>
      <p:font typeface="Lato" panose="020F0502020204030203" pitchFamily="34" charset="0"/>
      <p:regular r:id="rId171"/>
      <p:bold r:id="rId172"/>
      <p:italic r:id="rId173"/>
      <p:boldItalic r:id="rId1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6970" userDrawn="1">
          <p15:clr>
            <a:srgbClr val="A4A3A4"/>
          </p15:clr>
        </p15:guide>
        <p15:guide id="4" pos="733" userDrawn="1">
          <p15:clr>
            <a:srgbClr val="A4A3A4"/>
          </p15:clr>
        </p15:guide>
        <p15:guide id="5" pos="393" userDrawn="1">
          <p15:clr>
            <a:srgbClr val="A4A3A4"/>
          </p15:clr>
        </p15:guide>
        <p15:guide id="6" pos="7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75" autoAdjust="0"/>
    <p:restoredTop sz="94660"/>
  </p:normalViewPr>
  <p:slideViewPr>
    <p:cSldViewPr snapToGrid="0" showGuides="1">
      <p:cViewPr varScale="1">
        <p:scale>
          <a:sx n="50" d="100"/>
          <a:sy n="50" d="100"/>
        </p:scale>
        <p:origin x="48" y="734"/>
      </p:cViewPr>
      <p:guideLst>
        <p:guide orient="horz" pos="2160"/>
        <p:guide pos="672"/>
        <p:guide pos="6970"/>
        <p:guide pos="733"/>
        <p:guide pos="393"/>
        <p:guide pos="70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5.fntdata"/><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font" Target="fonts/font3.fntdata"/><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8" name="Google Shape;688;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0" name="Google Shape;760;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8" name="Google Shape;808;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1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3" name="Google Shape;853;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5" name="Google Shape;895;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1" name="Google Shape;941;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1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3" name="Google Shape;953;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9" name="Google Shape;979;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3" name="Google Shape;993;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0" name="Google Shape;1000;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9" name="Google Shape;1009;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6" name="Google Shape;1016;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3" name="Google Shape;1043;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1" name="Google Shape;1051;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8" name="Google Shape;1058;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348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0259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06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1052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7958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bg>
      <p:bgPr>
        <a:blipFill dpi="0" rotWithShape="1">
          <a:blip r:embed="rId2">
            <a:lum/>
          </a:blip>
          <a:srcRect/>
          <a:stretch>
            <a:fillRect/>
          </a:stretch>
        </a:blip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Diseño personalizado" preserve="1">
  <p:cSld name="7_Diseño personalizado">
    <p:bg>
      <p:bgPr>
        <a:blipFill dpi="0" rotWithShape="1">
          <a:blip r:embed="rId2">
            <a:lum/>
          </a:blip>
          <a:srcRect/>
          <a:stretch>
            <a:fillRect/>
          </a:stretch>
        </a:blipFill>
        <a:effectLst/>
      </p:bgPr>
    </p:bg>
    <p:spTree>
      <p:nvGrpSpPr>
        <p:cNvPr id="1" name="Shape 28"/>
        <p:cNvGrpSpPr/>
        <p:nvPr/>
      </p:nvGrpSpPr>
      <p:grpSpPr>
        <a:xfrm>
          <a:off x="0" y="0"/>
          <a:ext cx="0" cy="0"/>
          <a:chOff x="0" y="0"/>
          <a:chExt cx="0" cy="0"/>
        </a:xfrm>
      </p:grpSpPr>
    </p:spTree>
    <p:extLst>
      <p:ext uri="{BB962C8B-B14F-4D97-AF65-F5344CB8AC3E}">
        <p14:creationId xmlns:p14="http://schemas.microsoft.com/office/powerpoint/2010/main" val="77863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preserve="1">
  <p:cSld name="1_Diapositiva de título">
    <p:bg>
      <p:bgPr>
        <a:blipFill dpi="0" rotWithShape="1">
          <a:blip r:embed="rId2">
            <a:lum/>
          </a:blip>
          <a:srcRect/>
          <a:stretch>
            <a:fillRect/>
          </a:stretch>
        </a:blipFill>
        <a:effectLst/>
      </p:bgPr>
    </p:bg>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49197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dpi="0" rotWithShape="1">
          <a:blip r:embed="rId2">
            <a:lum/>
          </a:blip>
          <a:srcRect/>
          <a:stretch>
            <a:fillRect/>
          </a:stretch>
        </a:blip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89792" y="1052390"/>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4000"/>
              <a:buFont typeface="Calibri"/>
              <a:buNone/>
              <a:defRPr sz="4000" b="1" i="0" u="none" strike="noStrike" cap="none">
                <a:solidFill>
                  <a:srgbClr val="0070C0"/>
                </a:solidFill>
                <a:latin typeface="Lato" panose="020F0502020204030203" pitchFamily="34" charset="0"/>
                <a:ea typeface="Lato" panose="020F0502020204030203" pitchFamily="34" charset="0"/>
                <a:cs typeface="Lato" panose="020F0502020204030203" pitchFamily="34"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5_Diseño personalizado" userDrawn="1">
  <p:cSld name="5_Diseño personalizado">
    <p:bg>
      <p:bgPr>
        <a:blipFill dpi="0" rotWithShape="1">
          <a:blip r:embed="rId2">
            <a:lum/>
          </a:blip>
          <a:srcRect/>
          <a:stretch>
            <a:fillRect/>
          </a:stretch>
        </a:blipFill>
        <a:effectLst/>
      </p:bgPr>
    </p:bg>
    <p:spTree>
      <p:nvGrpSpPr>
        <p:cNvPr id="1" name="Shape 18"/>
        <p:cNvGrpSpPr/>
        <p:nvPr/>
      </p:nvGrpSpPr>
      <p:grpSpPr>
        <a:xfrm>
          <a:off x="0" y="0"/>
          <a:ext cx="0" cy="0"/>
          <a:chOff x="0" y="0"/>
          <a:chExt cx="0" cy="0"/>
        </a:xfrm>
      </p:grpSpPr>
      <p:sp>
        <p:nvSpPr>
          <p:cNvPr id="2" name="Título 1">
            <a:extLst>
              <a:ext uri="{FF2B5EF4-FFF2-40B4-BE49-F238E27FC236}">
                <a16:creationId xmlns:a16="http://schemas.microsoft.com/office/drawing/2014/main" id="{039E8BD0-56C7-AF8A-4B52-300F066065BD}"/>
              </a:ext>
            </a:extLst>
          </p:cNvPr>
          <p:cNvSpPr>
            <a:spLocks noGrp="1"/>
          </p:cNvSpPr>
          <p:nvPr>
            <p:ph type="title" hasCustomPrompt="1"/>
          </p:nvPr>
        </p:nvSpPr>
        <p:spPr>
          <a:xfrm>
            <a:off x="142239" y="136437"/>
            <a:ext cx="11562079" cy="625420"/>
          </a:xfrm>
          <a:prstGeom prst="rect">
            <a:avLst/>
          </a:prstGeom>
        </p:spPr>
        <p:txBody>
          <a:bodyPr anchor="ctr">
            <a:normAutofit/>
          </a:bodyPr>
          <a:lstStyle>
            <a:lvl1pPr algn="l">
              <a:defRPr sz="2800" b="1">
                <a:solidFill>
                  <a:srgbClr val="FF4D00"/>
                </a:solidFill>
                <a:latin typeface="Lato" panose="020F0502020204030203" pitchFamily="34" charset="0"/>
                <a:ea typeface="Lato" panose="020F0502020204030203" pitchFamily="34" charset="0"/>
                <a:cs typeface="Lato" panose="020F0502020204030203" pitchFamily="34" charset="0"/>
              </a:defRPr>
            </a:lvl1pPr>
          </a:lstStyle>
          <a:p>
            <a:r>
              <a:rPr lang="es-ES" dirty="0"/>
              <a:t>Título</a:t>
            </a:r>
            <a:endParaRPr lang="es-CO" dirty="0"/>
          </a:p>
        </p:txBody>
      </p:sp>
      <p:sp>
        <p:nvSpPr>
          <p:cNvPr id="3" name="Marcador de texto 2">
            <a:extLst>
              <a:ext uri="{FF2B5EF4-FFF2-40B4-BE49-F238E27FC236}">
                <a16:creationId xmlns:a16="http://schemas.microsoft.com/office/drawing/2014/main" id="{199A026F-1F83-DD53-BC08-D42921DA304C}"/>
              </a:ext>
            </a:extLst>
          </p:cNvPr>
          <p:cNvSpPr>
            <a:spLocks noGrp="1"/>
          </p:cNvSpPr>
          <p:nvPr>
            <p:ph type="body" idx="13" hasCustomPrompt="1"/>
          </p:nvPr>
        </p:nvSpPr>
        <p:spPr>
          <a:xfrm>
            <a:off x="548640" y="1497107"/>
            <a:ext cx="11155679" cy="4182476"/>
          </a:xfrm>
          <a:prstGeom prst="rect">
            <a:avLst/>
          </a:prstGeom>
        </p:spPr>
        <p:txBody>
          <a:bodyPr anchor="ctr">
            <a:normAutofit/>
          </a:bodyPr>
          <a:lstStyle>
            <a:lvl1pPr marL="0" indent="0" algn="just">
              <a:spcBef>
                <a:spcPts val="0"/>
              </a:spcBef>
              <a:buNone/>
              <a:defRPr sz="1800" b="0" baseline="0">
                <a:solidFill>
                  <a:srgbClr val="0070C0"/>
                </a:solidFill>
                <a:latin typeface="Lato" panose="020F0502020204030203" pitchFamily="34" charset="0"/>
                <a:ea typeface="Lato" panose="020F0502020204030203" pitchFamily="34" charset="0"/>
                <a:cs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Contenido del texto.</a:t>
            </a:r>
          </a:p>
        </p:txBody>
      </p:sp>
      <p:sp>
        <p:nvSpPr>
          <p:cNvPr id="4" name="Marcador de número de diapositiva 5">
            <a:extLst>
              <a:ext uri="{FF2B5EF4-FFF2-40B4-BE49-F238E27FC236}">
                <a16:creationId xmlns:a16="http://schemas.microsoft.com/office/drawing/2014/main" id="{C5673355-D393-8782-EE47-F414CA4BB462}"/>
              </a:ext>
            </a:extLst>
          </p:cNvPr>
          <p:cNvSpPr txBox="1">
            <a:spLocks/>
          </p:cNvSpPr>
          <p:nvPr userDrawn="1"/>
        </p:nvSpPr>
        <p:spPr>
          <a:xfrm>
            <a:off x="-1766047" y="6356438"/>
            <a:ext cx="2743200" cy="365125"/>
          </a:xfrm>
          <a:prstGeom prst="rect">
            <a:avLst/>
          </a:prstGeom>
        </p:spPr>
        <p:txBody>
          <a:bodyPr vert="horz" lIns="91440" tIns="45720" rIns="91440" bIns="45720" rtlCol="0" anchor="ctr"/>
          <a:lstStyle>
            <a:defPPr>
              <a:defRPr lang="es-US"/>
            </a:defPPr>
            <a:lvl1pPr marL="0" algn="r" defTabSz="914400" rtl="0" eaLnBrk="1" latinLnBrk="0" hangingPunct="1">
              <a:defRPr sz="1800" kern="1200">
                <a:solidFill>
                  <a:srgbClr val="105578"/>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AD5148-C87B-4EFC-93A2-EF30032D76C1}" type="slidenum">
              <a:rPr lang="en-US" b="1" smtClean="0">
                <a:solidFill>
                  <a:srgbClr val="0070C0"/>
                </a:solidFill>
              </a:rPr>
              <a:pPr/>
              <a:t>‹Nº›</a:t>
            </a:fld>
            <a:endParaRPr lang="en-US" b="1" dirty="0">
              <a:solidFill>
                <a:srgbClr val="0070C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ítulo y Texto" userDrawn="1">
  <p:cSld name="Subtítulo y Texto">
    <p:bg>
      <p:bgPr>
        <a:blipFill dpi="0" rotWithShape="1">
          <a:blip r:embed="rId2">
            <a:lum/>
          </a:blip>
          <a:srcRect/>
          <a:stretch>
            <a:fillRect/>
          </a:stretch>
        </a:blipFill>
        <a:effectLst/>
      </p:bgPr>
    </p:bg>
    <p:spTree>
      <p:nvGrpSpPr>
        <p:cNvPr id="1" name="Shape 19"/>
        <p:cNvGrpSpPr/>
        <p:nvPr/>
      </p:nvGrpSpPr>
      <p:grpSpPr>
        <a:xfrm>
          <a:off x="0" y="0"/>
          <a:ext cx="0" cy="0"/>
          <a:chOff x="0" y="0"/>
          <a:chExt cx="0" cy="0"/>
        </a:xfrm>
      </p:grpSpPr>
      <p:sp>
        <p:nvSpPr>
          <p:cNvPr id="2" name="Título 1">
            <a:extLst>
              <a:ext uri="{FF2B5EF4-FFF2-40B4-BE49-F238E27FC236}">
                <a16:creationId xmlns:a16="http://schemas.microsoft.com/office/drawing/2014/main" id="{31E79F57-14EA-8DAF-B587-78A04ACC8C6E}"/>
              </a:ext>
            </a:extLst>
          </p:cNvPr>
          <p:cNvSpPr>
            <a:spLocks noGrp="1"/>
          </p:cNvSpPr>
          <p:nvPr>
            <p:ph type="title" hasCustomPrompt="1"/>
          </p:nvPr>
        </p:nvSpPr>
        <p:spPr>
          <a:xfrm>
            <a:off x="142239" y="136437"/>
            <a:ext cx="11562079" cy="625420"/>
          </a:xfrm>
          <a:prstGeom prst="rect">
            <a:avLst/>
          </a:prstGeom>
        </p:spPr>
        <p:txBody>
          <a:bodyPr anchor="ctr">
            <a:normAutofit/>
          </a:bodyPr>
          <a:lstStyle>
            <a:lvl1pPr algn="l">
              <a:defRPr sz="2800" b="1">
                <a:solidFill>
                  <a:srgbClr val="FF4D00"/>
                </a:solidFill>
                <a:latin typeface="Lato" panose="020F0502020204030203" pitchFamily="34" charset="0"/>
                <a:ea typeface="Lato" panose="020F0502020204030203" pitchFamily="34" charset="0"/>
                <a:cs typeface="Lato" panose="020F0502020204030203" pitchFamily="34" charset="0"/>
              </a:defRPr>
            </a:lvl1pPr>
          </a:lstStyle>
          <a:p>
            <a:r>
              <a:rPr lang="es-ES" dirty="0"/>
              <a:t>Título</a:t>
            </a:r>
            <a:endParaRPr lang="es-CO" dirty="0"/>
          </a:p>
        </p:txBody>
      </p:sp>
      <p:sp>
        <p:nvSpPr>
          <p:cNvPr id="3" name="Marcador de texto 2">
            <a:extLst>
              <a:ext uri="{FF2B5EF4-FFF2-40B4-BE49-F238E27FC236}">
                <a16:creationId xmlns:a16="http://schemas.microsoft.com/office/drawing/2014/main" id="{FB8C623A-3C39-E378-F7EF-B227BA1A1ABD}"/>
              </a:ext>
            </a:extLst>
          </p:cNvPr>
          <p:cNvSpPr>
            <a:spLocks noGrp="1"/>
          </p:cNvSpPr>
          <p:nvPr>
            <p:ph type="body" idx="13" hasCustomPrompt="1"/>
          </p:nvPr>
        </p:nvSpPr>
        <p:spPr>
          <a:xfrm>
            <a:off x="548640" y="1497107"/>
            <a:ext cx="11155679" cy="4182476"/>
          </a:xfrm>
          <a:prstGeom prst="rect">
            <a:avLst/>
          </a:prstGeom>
        </p:spPr>
        <p:txBody>
          <a:bodyPr anchor="ctr">
            <a:normAutofit/>
          </a:bodyPr>
          <a:lstStyle>
            <a:lvl1pPr marL="0" indent="0" algn="just">
              <a:spcBef>
                <a:spcPts val="0"/>
              </a:spcBef>
              <a:buNone/>
              <a:defRPr sz="1800" b="0" baseline="0">
                <a:solidFill>
                  <a:srgbClr val="0070C0"/>
                </a:solidFill>
                <a:latin typeface="Lato" panose="020F0502020204030203" pitchFamily="34" charset="0"/>
                <a:ea typeface="Lato" panose="020F0502020204030203" pitchFamily="34" charset="0"/>
                <a:cs typeface="Lato" panose="020F050202020403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Contenido del texto.</a:t>
            </a:r>
          </a:p>
        </p:txBody>
      </p:sp>
      <p:sp>
        <p:nvSpPr>
          <p:cNvPr id="4" name="Marcador de número de diapositiva 5">
            <a:extLst>
              <a:ext uri="{FF2B5EF4-FFF2-40B4-BE49-F238E27FC236}">
                <a16:creationId xmlns:a16="http://schemas.microsoft.com/office/drawing/2014/main" id="{13A8F56E-16E9-ABE0-777D-B03A51B825EF}"/>
              </a:ext>
            </a:extLst>
          </p:cNvPr>
          <p:cNvSpPr txBox="1">
            <a:spLocks/>
          </p:cNvSpPr>
          <p:nvPr userDrawn="1"/>
        </p:nvSpPr>
        <p:spPr>
          <a:xfrm>
            <a:off x="-1766047" y="6356438"/>
            <a:ext cx="2743200" cy="365125"/>
          </a:xfrm>
          <a:prstGeom prst="rect">
            <a:avLst/>
          </a:prstGeom>
        </p:spPr>
        <p:txBody>
          <a:bodyPr vert="horz" lIns="91440" tIns="45720" rIns="91440" bIns="45720" rtlCol="0" anchor="ctr"/>
          <a:lstStyle>
            <a:defPPr>
              <a:defRPr lang="es-US"/>
            </a:defPPr>
            <a:lvl1pPr marL="0" algn="r" defTabSz="914400" rtl="0" eaLnBrk="1" latinLnBrk="0" hangingPunct="1">
              <a:defRPr sz="1800" kern="1200">
                <a:solidFill>
                  <a:srgbClr val="105578"/>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AD5148-C87B-4EFC-93A2-EF30032D76C1}" type="slidenum">
              <a:rPr lang="en-US" b="1" smtClean="0">
                <a:solidFill>
                  <a:srgbClr val="0070C0"/>
                </a:solidFill>
              </a:rPr>
              <a:pPr/>
              <a:t>‹Nº›</a:t>
            </a:fld>
            <a:endParaRPr lang="en-US" b="1" dirty="0">
              <a:solidFill>
                <a:srgbClr val="0070C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iseño personalizado" userDrawn="1">
  <p:cSld name="1_Diseño personalizado">
    <p:bg>
      <p:bgPr>
        <a:blipFill dpi="0" rotWithShape="1">
          <a:blip r:embed="rId2">
            <a:lum/>
          </a:blip>
          <a:srcRect/>
          <a:stretch>
            <a:fillRect/>
          </a:stretch>
        </a:blipFill>
        <a:effectLst/>
      </p:bgPr>
    </p:bg>
    <p:spTree>
      <p:nvGrpSpPr>
        <p:cNvPr id="1" name="Shape 23"/>
        <p:cNvGrpSpPr/>
        <p:nvPr/>
      </p:nvGrpSpPr>
      <p:grpSpPr>
        <a:xfrm>
          <a:off x="0" y="0"/>
          <a:ext cx="0" cy="0"/>
          <a:chOff x="0" y="0"/>
          <a:chExt cx="0" cy="0"/>
        </a:xfrm>
      </p:grpSpPr>
      <p:sp>
        <p:nvSpPr>
          <p:cNvPr id="2" name="Google Shape;17;p3">
            <a:extLst>
              <a:ext uri="{FF2B5EF4-FFF2-40B4-BE49-F238E27FC236}">
                <a16:creationId xmlns:a16="http://schemas.microsoft.com/office/drawing/2014/main" id="{7E60D3B2-B42A-17DF-FBFB-D3C79D344D4E}"/>
              </a:ext>
            </a:extLst>
          </p:cNvPr>
          <p:cNvSpPr txBox="1">
            <a:spLocks noGrp="1"/>
          </p:cNvSpPr>
          <p:nvPr>
            <p:ph type="title"/>
          </p:nvPr>
        </p:nvSpPr>
        <p:spPr>
          <a:xfrm>
            <a:off x="389792" y="1052390"/>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4000"/>
              <a:buFont typeface="Calibri"/>
              <a:buNone/>
              <a:defRPr sz="4000" b="1" i="0" u="none" strike="noStrike" cap="none">
                <a:solidFill>
                  <a:srgbClr val="0070C0"/>
                </a:solidFill>
                <a:latin typeface="Lato" panose="020F0502020204030203" pitchFamily="34" charset="0"/>
                <a:ea typeface="Lato" panose="020F0502020204030203" pitchFamily="34" charset="0"/>
                <a:cs typeface="Lato" panose="020F0502020204030203" pitchFamily="34"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Diseño personalizado" userDrawn="1">
  <p:cSld name="2_Diseño personalizado">
    <p:bg>
      <p:bgPr>
        <a:blipFill dpi="0" rotWithShape="1">
          <a:blip r:embed="rId2">
            <a:lum/>
          </a:blip>
          <a:srcRect/>
          <a:stretch>
            <a:fillRect/>
          </a:stretch>
        </a:blipFill>
        <a:effectLst/>
      </p:bgPr>
    </p:bg>
    <p:spTree>
      <p:nvGrpSpPr>
        <p:cNvPr id="1" name="Shape 25"/>
        <p:cNvGrpSpPr/>
        <p:nvPr/>
      </p:nvGrpSpPr>
      <p:grpSpPr>
        <a:xfrm>
          <a:off x="0" y="0"/>
          <a:ext cx="0" cy="0"/>
          <a:chOff x="0" y="0"/>
          <a:chExt cx="0" cy="0"/>
        </a:xfrm>
      </p:grpSpPr>
      <p:sp>
        <p:nvSpPr>
          <p:cNvPr id="2" name="Google Shape;17;p3">
            <a:extLst>
              <a:ext uri="{FF2B5EF4-FFF2-40B4-BE49-F238E27FC236}">
                <a16:creationId xmlns:a16="http://schemas.microsoft.com/office/drawing/2014/main" id="{EBDA4514-8A9B-46A1-6415-FBC0EA704478}"/>
              </a:ext>
            </a:extLst>
          </p:cNvPr>
          <p:cNvSpPr txBox="1">
            <a:spLocks noGrp="1"/>
          </p:cNvSpPr>
          <p:nvPr>
            <p:ph type="title"/>
          </p:nvPr>
        </p:nvSpPr>
        <p:spPr>
          <a:xfrm>
            <a:off x="389792" y="1052390"/>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4000"/>
              <a:buFont typeface="Calibri"/>
              <a:buNone/>
              <a:defRPr sz="4000" b="1" i="0" u="none" strike="noStrike" cap="none">
                <a:solidFill>
                  <a:srgbClr val="0070C0"/>
                </a:solidFill>
                <a:latin typeface="Lato" panose="020F0502020204030203" pitchFamily="34" charset="0"/>
                <a:ea typeface="Lato" panose="020F0502020204030203" pitchFamily="34" charset="0"/>
                <a:cs typeface="Lato" panose="020F0502020204030203" pitchFamily="34" charset="0"/>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bg>
      <p:bgPr>
        <a:blipFill dpi="0" rotWithShape="1">
          <a:blip r:embed="rId2">
            <a:lum/>
          </a:blip>
          <a:srcRect/>
          <a:stretch>
            <a:fillRect/>
          </a:stretch>
        </a:blipFill>
        <a:effectLst/>
      </p:bgPr>
    </p:bg>
    <p:spTree>
      <p:nvGrpSpPr>
        <p:cNvPr id="1" name="Shape 27"/>
        <p:cNvGrpSpPr/>
        <p:nvPr/>
      </p:nvGrpSpPr>
      <p:grpSpPr>
        <a:xfrm>
          <a:off x="0" y="0"/>
          <a:ext cx="0" cy="0"/>
          <a:chOff x="0" y="0"/>
          <a:chExt cx="0" cy="0"/>
        </a:xfrm>
      </p:grpSpPr>
      <p:sp>
        <p:nvSpPr>
          <p:cNvPr id="2" name="Marcador de número de diapositiva 5">
            <a:extLst>
              <a:ext uri="{FF2B5EF4-FFF2-40B4-BE49-F238E27FC236}">
                <a16:creationId xmlns:a16="http://schemas.microsoft.com/office/drawing/2014/main" id="{307354D1-7215-FC27-2312-AEB698A151B1}"/>
              </a:ext>
            </a:extLst>
          </p:cNvPr>
          <p:cNvSpPr txBox="1">
            <a:spLocks/>
          </p:cNvSpPr>
          <p:nvPr userDrawn="1"/>
        </p:nvSpPr>
        <p:spPr>
          <a:xfrm>
            <a:off x="-1766047" y="6356438"/>
            <a:ext cx="2743200" cy="365125"/>
          </a:xfrm>
          <a:prstGeom prst="rect">
            <a:avLst/>
          </a:prstGeom>
        </p:spPr>
        <p:txBody>
          <a:bodyPr vert="horz" lIns="91440" tIns="45720" rIns="91440" bIns="45720" rtlCol="0" anchor="ctr"/>
          <a:lstStyle>
            <a:defPPr>
              <a:defRPr lang="es-US"/>
            </a:defPPr>
            <a:lvl1pPr marL="0" algn="r" defTabSz="914400" rtl="0" eaLnBrk="1" latinLnBrk="0" hangingPunct="1">
              <a:defRPr sz="1800" kern="1200">
                <a:solidFill>
                  <a:srgbClr val="105578"/>
                </a:solidFill>
                <a:latin typeface="Lato" panose="020F0502020204030203" pitchFamily="34" charset="0"/>
                <a:ea typeface="Lato" panose="020F0502020204030203" pitchFamily="34" charset="0"/>
                <a:cs typeface="Lato" panose="020F050202020403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1AD5148-C87B-4EFC-93A2-EF30032D76C1}" type="slidenum">
              <a:rPr lang="en-US" b="1" smtClean="0">
                <a:solidFill>
                  <a:srgbClr val="0070C0"/>
                </a:solidFill>
              </a:rPr>
              <a:pPr/>
              <a:t>‹Nº›</a:t>
            </a:fld>
            <a:endParaRPr lang="en-US" b="1" dirty="0">
              <a:solidFill>
                <a:srgbClr val="0070C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Diseño personalizado">
  <p:cSld name="6_Diseño personalizado">
    <p:bg>
      <p:bgPr>
        <a:blipFill dpi="0" rotWithShape="1">
          <a:blip r:embed="rId2">
            <a:lum/>
          </a:blip>
          <a:srcRect/>
          <a:stretch>
            <a:fillRect/>
          </a:stretch>
        </a:blipFill>
        <a:effectLst/>
      </p:bgPr>
    </p:bg>
    <p:spTree>
      <p:nvGrpSpPr>
        <p:cNvPr id="1" name="Shape 2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49" r:id="rId3"/>
    <p:sldLayoutId id="2147483650" r:id="rId4"/>
    <p:sldLayoutId id="2147483651" r:id="rId5"/>
    <p:sldLayoutId id="2147483652" r:id="rId6"/>
    <p:sldLayoutId id="2147483653" r:id="rId7"/>
    <p:sldLayoutId id="2147483654" r:id="rId8"/>
    <p:sldLayoutId id="2147483655"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www.axelos.com/"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hyperlink" Target="https://www.axelos.com/resource-hub/white-paper/itil-and-devops-getting-started"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hyperlink" Target="https://www.edureka.co/blog/devops-tools" TargetMode="External"/><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7.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0.xml"/><Relationship Id="rId1" Type="http://schemas.openxmlformats.org/officeDocument/2006/relationships/slideLayout" Target="../slideLayouts/slideLayout7.xml"/><Relationship Id="rId5" Type="http://schemas.openxmlformats.org/officeDocument/2006/relationships/hyperlink" Target="https://www.puppet.com/resources/state-of-platform-engineering" TargetMode="External"/><Relationship Id="rId4" Type="http://schemas.openxmlformats.org/officeDocument/2006/relationships/image" Target="../media/image59.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hyperlink" Target="http://www.certiprof.com/" TargetMode="External"/><Relationship Id="rId3" Type="http://schemas.openxmlformats.org/officeDocument/2006/relationships/hyperlink" Target="https://www.linkedin.com/company/certiprof" TargetMode="External"/><Relationship Id="rId7" Type="http://schemas.openxmlformats.org/officeDocument/2006/relationships/hyperlink" Target="http://facebook.com/certiprof" TargetMode="External"/><Relationship Id="rId12" Type="http://schemas.openxmlformats.org/officeDocument/2006/relationships/image" Target="../media/image65.jpg"/><Relationship Id="rId2" Type="http://schemas.openxmlformats.org/officeDocument/2006/relationships/notesSlide" Target="../notesSlides/notesSlide154.xml"/><Relationship Id="rId1" Type="http://schemas.openxmlformats.org/officeDocument/2006/relationships/slideLayout" Target="../slideLayouts/slideLayout9.xml"/><Relationship Id="rId6" Type="http://schemas.openxmlformats.org/officeDocument/2006/relationships/image" Target="../media/image62.jpg"/><Relationship Id="rId11" Type="http://schemas.openxmlformats.org/officeDocument/2006/relationships/hyperlink" Target="https://twitter.com/certiprof" TargetMode="External"/><Relationship Id="rId5" Type="http://schemas.openxmlformats.org/officeDocument/2006/relationships/hyperlink" Target="https://www.youtube.com/channel/UCjNbrARuWdns7aPrpo0og5g" TargetMode="External"/><Relationship Id="rId10" Type="http://schemas.openxmlformats.org/officeDocument/2006/relationships/image" Target="../media/image64.jpg"/><Relationship Id="rId4" Type="http://schemas.openxmlformats.org/officeDocument/2006/relationships/image" Target="../media/image61.jpg"/><Relationship Id="rId9" Type="http://schemas.openxmlformats.org/officeDocument/2006/relationships/hyperlink" Target="https://www.instagram.com/certiprof_llc/"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agilealliance.org/organizations/certiprof/" TargetMode="External"/><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4" name="Google Shape;44;p12"/>
          <p:cNvSpPr txBox="1"/>
          <p:nvPr/>
        </p:nvSpPr>
        <p:spPr>
          <a:xfrm>
            <a:off x="346366" y="248199"/>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Objetivos</a:t>
            </a:r>
            <a:endParaRPr sz="2800" b="1" i="0" u="none" strike="noStrike" cap="none" dirty="0">
              <a:solidFill>
                <a:srgbClr val="FF4D00"/>
              </a:solidFill>
              <a:latin typeface="Lato"/>
              <a:ea typeface="Lato"/>
              <a:cs typeface="Lato"/>
              <a:sym typeface="Lato"/>
            </a:endParaRPr>
          </a:p>
        </p:txBody>
      </p:sp>
      <p:sp>
        <p:nvSpPr>
          <p:cNvPr id="45" name="Google Shape;45;p12"/>
          <p:cNvSpPr txBox="1"/>
          <p:nvPr/>
        </p:nvSpPr>
        <p:spPr>
          <a:xfrm>
            <a:off x="346366" y="1330036"/>
            <a:ext cx="10816935" cy="4603404"/>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rgbClr val="126893"/>
              </a:buClr>
              <a:buSzPts val="2000"/>
              <a:buFont typeface="Arial"/>
              <a:buChar char="•"/>
            </a:pPr>
            <a:r>
              <a:rPr lang="es-ES" sz="1600" b="0" i="0" u="none" strike="noStrike" cap="none" dirty="0">
                <a:solidFill>
                  <a:srgbClr val="0070C0"/>
                </a:solidFill>
                <a:latin typeface="Lato"/>
                <a:ea typeface="Lato"/>
                <a:cs typeface="Lato"/>
                <a:sym typeface="Lato"/>
              </a:rPr>
              <a:t>Comprender los conceptos fundamentales de DevOps y su importancia en el desarrollo y operaciones de software.</a:t>
            </a:r>
          </a:p>
          <a:p>
            <a:pPr marL="342900" marR="0" lvl="0" indent="-342900" algn="just" rtl="0">
              <a:lnSpc>
                <a:spcPct val="150000"/>
              </a:lnSpc>
              <a:spcBef>
                <a:spcPts val="0"/>
              </a:spcBef>
              <a:spcAft>
                <a:spcPts val="0"/>
              </a:spcAft>
              <a:buClr>
                <a:srgbClr val="126893"/>
              </a:buClr>
              <a:buSzPts val="2000"/>
              <a:buFont typeface="Arial"/>
              <a:buChar char="•"/>
            </a:pPr>
            <a:r>
              <a:rPr lang="es-ES" sz="1600" b="0" i="0" u="none" strike="noStrike" cap="none" dirty="0">
                <a:solidFill>
                  <a:srgbClr val="0070C0"/>
                </a:solidFill>
                <a:latin typeface="Lato"/>
                <a:ea typeface="Lato"/>
                <a:cs typeface="Lato"/>
                <a:sym typeface="Lato"/>
              </a:rPr>
              <a:t>Familiarizarse con las definiciones y la historia de DevOps, incluyendo su propósito y evolución en la industria.</a:t>
            </a:r>
          </a:p>
          <a:p>
            <a:pPr marL="342900" marR="0" lvl="0" indent="-342900" algn="just" rtl="0">
              <a:lnSpc>
                <a:spcPct val="150000"/>
              </a:lnSpc>
              <a:spcBef>
                <a:spcPts val="0"/>
              </a:spcBef>
              <a:spcAft>
                <a:spcPts val="0"/>
              </a:spcAft>
              <a:buClr>
                <a:srgbClr val="126893"/>
              </a:buClr>
              <a:buSzPts val="2000"/>
              <a:buFont typeface="Arial"/>
              <a:buChar char="•"/>
            </a:pPr>
            <a:r>
              <a:rPr lang="es-ES" sz="1600" b="0" i="0" u="none" strike="noStrike" cap="none" dirty="0">
                <a:solidFill>
                  <a:srgbClr val="0070C0"/>
                </a:solidFill>
                <a:latin typeface="Lato"/>
                <a:ea typeface="Lato"/>
                <a:cs typeface="Lato"/>
                <a:sym typeface="Lato"/>
              </a:rPr>
              <a:t>Conocer los pilares de DevOps y cómo se aplican en la práctica, incluyendo la integración continua, entrega continua y aprendizaje continuo.</a:t>
            </a:r>
          </a:p>
          <a:p>
            <a:pPr marL="342900" marR="0" lvl="0" indent="-342900" algn="just" rtl="0">
              <a:lnSpc>
                <a:spcPct val="150000"/>
              </a:lnSpc>
              <a:spcBef>
                <a:spcPts val="0"/>
              </a:spcBef>
              <a:spcAft>
                <a:spcPts val="0"/>
              </a:spcAft>
              <a:buClr>
                <a:srgbClr val="126893"/>
              </a:buClr>
              <a:buSzPts val="2000"/>
              <a:buFont typeface="Arial"/>
              <a:buChar char="•"/>
            </a:pPr>
            <a:r>
              <a:rPr lang="es-ES" sz="1600" b="0" i="0" u="none" strike="noStrike" cap="none" dirty="0">
                <a:solidFill>
                  <a:srgbClr val="0070C0"/>
                </a:solidFill>
                <a:latin typeface="Lato"/>
                <a:ea typeface="Lato"/>
                <a:cs typeface="Lato"/>
                <a:sym typeface="Lato"/>
              </a:rPr>
              <a:t>Explorar el modelo CALMS y otras prácticas recomendadas en el ámbito de DevOps.</a:t>
            </a:r>
          </a:p>
          <a:p>
            <a:pPr marL="342900" marR="0" lvl="0" indent="-342900" algn="just" rtl="0">
              <a:lnSpc>
                <a:spcPct val="150000"/>
              </a:lnSpc>
              <a:spcBef>
                <a:spcPts val="0"/>
              </a:spcBef>
              <a:spcAft>
                <a:spcPts val="0"/>
              </a:spcAft>
              <a:buClr>
                <a:srgbClr val="126893"/>
              </a:buClr>
              <a:buSzPts val="2000"/>
              <a:buFont typeface="Arial"/>
              <a:buChar char="•"/>
            </a:pPr>
            <a:r>
              <a:rPr lang="es-ES" sz="1600" b="0" i="0" u="none" strike="noStrike" cap="none" dirty="0">
                <a:solidFill>
                  <a:srgbClr val="0070C0"/>
                </a:solidFill>
                <a:latin typeface="Lato"/>
                <a:ea typeface="Lato"/>
                <a:cs typeface="Lato"/>
                <a:sym typeface="Lato"/>
              </a:rPr>
              <a:t>Comprender la relación entre DevOps y Agile, Scrum, e ITSM (ITIL), y cómo se complementan en un entorno de desarrollo de software.</a:t>
            </a:r>
          </a:p>
          <a:p>
            <a:pPr marL="342900" marR="0" lvl="0" indent="-342900" algn="just" rtl="0">
              <a:lnSpc>
                <a:spcPct val="150000"/>
              </a:lnSpc>
              <a:spcBef>
                <a:spcPts val="0"/>
              </a:spcBef>
              <a:spcAft>
                <a:spcPts val="0"/>
              </a:spcAft>
              <a:buClr>
                <a:srgbClr val="126893"/>
              </a:buClr>
              <a:buSzPts val="2000"/>
              <a:buFont typeface="Arial"/>
              <a:buChar char="•"/>
            </a:pPr>
            <a:r>
              <a:rPr lang="es-ES" sz="1600" b="0" i="0" u="none" strike="noStrike" cap="none" dirty="0">
                <a:solidFill>
                  <a:srgbClr val="0070C0"/>
                </a:solidFill>
                <a:latin typeface="Lato"/>
                <a:ea typeface="Lato"/>
                <a:cs typeface="Lato"/>
                <a:sym typeface="Lato"/>
              </a:rPr>
              <a:t>Adquirir conocimientos sobre la importancia de la cultura DevOps, el trabajo en equipo y el enfoque incremental en la adopción de DevOps.</a:t>
            </a:r>
          </a:p>
          <a:p>
            <a:pPr marL="342900" marR="0" lvl="0" indent="-342900" algn="just" rtl="0">
              <a:lnSpc>
                <a:spcPct val="150000"/>
              </a:lnSpc>
              <a:spcBef>
                <a:spcPts val="0"/>
              </a:spcBef>
              <a:spcAft>
                <a:spcPts val="0"/>
              </a:spcAft>
              <a:buClr>
                <a:srgbClr val="126893"/>
              </a:buClr>
              <a:buSzPts val="2000"/>
              <a:buFont typeface="Arial"/>
              <a:buChar char="•"/>
            </a:pPr>
            <a:r>
              <a:rPr lang="es-ES" sz="1600" b="0" i="0" u="none" strike="noStrike" cap="none" dirty="0">
                <a:solidFill>
                  <a:srgbClr val="0070C0"/>
                </a:solidFill>
                <a:latin typeface="Lato"/>
                <a:ea typeface="Lato"/>
                <a:cs typeface="Lato"/>
                <a:sym typeface="Lato"/>
              </a:rPr>
              <a:t>Conocer herramientas y modelos relevantes en el contexto de DevOps, como el Modelo Gartner DevOps y la lista de chequeo DevOps.</a:t>
            </a:r>
          </a:p>
          <a:p>
            <a:pPr marL="342900" marR="0" lvl="0" indent="-342900" algn="just" rtl="0">
              <a:lnSpc>
                <a:spcPct val="150000"/>
              </a:lnSpc>
              <a:spcBef>
                <a:spcPts val="0"/>
              </a:spcBef>
              <a:spcAft>
                <a:spcPts val="0"/>
              </a:spcAft>
              <a:buClr>
                <a:srgbClr val="126893"/>
              </a:buClr>
              <a:buSzPts val="2000"/>
              <a:buFont typeface="Arial"/>
              <a:buChar char="•"/>
            </a:pPr>
            <a:r>
              <a:rPr lang="es-ES" sz="1600" dirty="0">
                <a:solidFill>
                  <a:srgbClr val="0070C0"/>
                </a:solidFill>
                <a:latin typeface="Lato"/>
                <a:ea typeface="Lato"/>
                <a:cs typeface="Lato"/>
                <a:sym typeface="Lato"/>
              </a:rPr>
              <a:t>Obtener la </a:t>
            </a:r>
            <a:r>
              <a:rPr lang="es-ES" sz="1600" b="0" i="0" u="none" strike="noStrike" cap="none" dirty="0">
                <a:solidFill>
                  <a:srgbClr val="0070C0"/>
                </a:solidFill>
                <a:latin typeface="Lato"/>
                <a:ea typeface="Lato"/>
                <a:cs typeface="Lato"/>
                <a:sym typeface="Lato"/>
              </a:rPr>
              <a:t>Certificación profesional de CertiProf.</a:t>
            </a:r>
            <a:endParaRPr sz="1600" b="0" i="0" u="none" strike="noStrike" cap="none" dirty="0">
              <a:solidFill>
                <a:srgbClr val="0070C0"/>
              </a:solidFill>
              <a:latin typeface="Lato"/>
              <a:ea typeface="Lato"/>
              <a:cs typeface="Lato"/>
              <a:sym typeface="Lat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21" name="Google Shape;621;p97"/>
          <p:cNvSpPr txBox="1"/>
          <p:nvPr/>
        </p:nvSpPr>
        <p:spPr>
          <a:xfrm>
            <a:off x="310718" y="1371643"/>
            <a:ext cx="6699682" cy="418882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Al aprender a implementar las prácticas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junto con las prácticas de </a:t>
            </a:r>
            <a:r>
              <a:rPr lang="es-ES" sz="2000" b="1" i="0" u="none" strike="noStrike" cap="none" dirty="0" err="1">
                <a:solidFill>
                  <a:srgbClr val="0070C0"/>
                </a:solidFill>
                <a:latin typeface="Lato"/>
                <a:ea typeface="Lato"/>
                <a:cs typeface="Lato"/>
                <a:sym typeface="Lato"/>
              </a:rPr>
              <a:t>Scrum</a:t>
            </a:r>
            <a:r>
              <a:rPr lang="es-ES" sz="2000" b="0" i="0" u="none" strike="noStrike" cap="none" dirty="0">
                <a:solidFill>
                  <a:srgbClr val="0070C0"/>
                </a:solidFill>
                <a:latin typeface="Lato"/>
                <a:ea typeface="Lato"/>
                <a:cs typeface="Lato"/>
                <a:sym typeface="Lato"/>
              </a:rPr>
              <a:t>, es necesario decidir cuánto tiempo tomará cada iteración: se denominan </a:t>
            </a:r>
            <a:r>
              <a:rPr lang="es-ES" sz="2000" b="1" i="0" u="none" strike="noStrike" cap="none" dirty="0" err="1">
                <a:solidFill>
                  <a:srgbClr val="0070C0"/>
                </a:solidFill>
                <a:latin typeface="Lato"/>
                <a:ea typeface="Lato"/>
                <a:cs typeface="Lato"/>
                <a:sym typeface="Lato"/>
              </a:rPr>
              <a:t>Sprints</a:t>
            </a:r>
            <a:r>
              <a:rPr lang="es-ES" sz="2000" b="0" i="0" u="none" strike="noStrike" cap="none" dirty="0">
                <a:solidFill>
                  <a:srgbClr val="0070C0"/>
                </a:solidFill>
                <a:latin typeface="Lato"/>
                <a:ea typeface="Lato"/>
                <a:cs typeface="Lato"/>
                <a:sym typeface="Lato"/>
              </a:rPr>
              <a:t> en </a:t>
            </a:r>
            <a:r>
              <a:rPr lang="es-ES" sz="2000" b="1" i="0" u="none" strike="noStrike" cap="none" dirty="0" err="1">
                <a:solidFill>
                  <a:srgbClr val="0070C0"/>
                </a:solidFill>
                <a:latin typeface="Lato"/>
                <a:ea typeface="Lato"/>
                <a:cs typeface="Lato"/>
                <a:sym typeface="Lato"/>
              </a:rPr>
              <a:t>Scrum</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Cada </a:t>
            </a:r>
            <a:r>
              <a:rPr lang="es-ES" sz="2000" b="1" i="0" u="none" strike="noStrike" cap="none" dirty="0">
                <a:solidFill>
                  <a:srgbClr val="0070C0"/>
                </a:solidFill>
                <a:latin typeface="Lato"/>
                <a:ea typeface="Lato"/>
                <a:cs typeface="Lato"/>
                <a:sym typeface="Lato"/>
              </a:rPr>
              <a:t>Sprint</a:t>
            </a:r>
            <a:r>
              <a:rPr lang="es-ES" sz="2000" b="0" i="0" u="none" strike="noStrike" cap="none" dirty="0">
                <a:solidFill>
                  <a:srgbClr val="0070C0"/>
                </a:solidFill>
                <a:latin typeface="Lato"/>
                <a:ea typeface="Lato"/>
                <a:cs typeface="Lato"/>
                <a:sym typeface="Lato"/>
              </a:rPr>
              <a:t> es una representación del tiempo necesario para que el equipo desarrolle y luego pruebe el código. El equipo debe comprometerse a tener una aplicación ejecutable en cada conclusión del </a:t>
            </a:r>
            <a:r>
              <a:rPr lang="es-ES" sz="2000" b="1" i="0" u="none" strike="noStrike" cap="none" dirty="0">
                <a:solidFill>
                  <a:srgbClr val="0070C0"/>
                </a:solidFill>
                <a:latin typeface="Lato"/>
                <a:ea typeface="Lato"/>
                <a:cs typeface="Lato"/>
                <a:sym typeface="Lato"/>
              </a:rPr>
              <a:t>Sprint</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a:t>
            </a:r>
            <a:r>
              <a:rPr lang="es-ES" sz="2000" b="1" i="0" u="none" strike="noStrike" cap="none" dirty="0">
                <a:solidFill>
                  <a:srgbClr val="0070C0"/>
                </a:solidFill>
                <a:latin typeface="Lato"/>
                <a:ea typeface="Lato"/>
                <a:cs typeface="Lato"/>
                <a:sym typeface="Lato"/>
              </a:rPr>
              <a:t>Sprint</a:t>
            </a:r>
            <a:r>
              <a:rPr lang="es-ES" sz="2000" b="0" i="0" u="none" strike="noStrike" cap="none" dirty="0">
                <a:solidFill>
                  <a:srgbClr val="0070C0"/>
                </a:solidFill>
                <a:latin typeface="Lato"/>
                <a:ea typeface="Lato"/>
                <a:cs typeface="Lato"/>
                <a:sym typeface="Lato"/>
              </a:rPr>
              <a:t> de dos semanas es el más común para algunos equipos </a:t>
            </a:r>
            <a:r>
              <a:rPr lang="es-ES" sz="2000" b="1" i="0" u="none" strike="noStrike" cap="none" dirty="0" err="1">
                <a:solidFill>
                  <a:srgbClr val="0070C0"/>
                </a:solidFill>
                <a:latin typeface="Lato"/>
                <a:ea typeface="Lato"/>
                <a:cs typeface="Lato"/>
                <a:sym typeface="Lato"/>
              </a:rPr>
              <a:t>Scrum</a:t>
            </a:r>
            <a:r>
              <a:rPr lang="es-ES" sz="2000" b="0" i="0" u="none" strike="noStrike" cap="none" dirty="0">
                <a:solidFill>
                  <a:srgbClr val="0070C0"/>
                </a:solidFill>
                <a:latin typeface="Lato"/>
                <a:ea typeface="Lato"/>
                <a:cs typeface="Lato"/>
                <a:sym typeface="Lato"/>
              </a:rPr>
              <a:t>.</a:t>
            </a:r>
            <a:endParaRPr dirty="0">
              <a:solidFill>
                <a:srgbClr val="0070C0"/>
              </a:solidFill>
            </a:endParaRPr>
          </a:p>
        </p:txBody>
      </p:sp>
      <p:pic>
        <p:nvPicPr>
          <p:cNvPr id="622" name="Google Shape;622;p97"/>
          <p:cNvPicPr preferRelativeResize="0"/>
          <p:nvPr/>
        </p:nvPicPr>
        <p:blipFill rotWithShape="1">
          <a:blip r:embed="rId3">
            <a:alphaModFix/>
          </a:blip>
          <a:srcRect/>
          <a:stretch/>
        </p:blipFill>
        <p:spPr>
          <a:xfrm>
            <a:off x="7246611" y="1519026"/>
            <a:ext cx="4222577" cy="3849808"/>
          </a:xfrm>
          <a:prstGeom prst="rect">
            <a:avLst/>
          </a:prstGeom>
          <a:noFill/>
          <a:ln>
            <a:noFill/>
          </a:ln>
        </p:spPr>
      </p:pic>
      <p:sp>
        <p:nvSpPr>
          <p:cNvPr id="2" name="Google Shape;613;p96">
            <a:extLst>
              <a:ext uri="{FF2B5EF4-FFF2-40B4-BE49-F238E27FC236}">
                <a16:creationId xmlns:a16="http://schemas.microsoft.com/office/drawing/2014/main" id="{A8160C6F-DFF1-EC57-889E-A1EE5C176529}"/>
              </a:ext>
            </a:extLst>
          </p:cNvPr>
          <p:cNvSpPr txBox="1"/>
          <p:nvPr/>
        </p:nvSpPr>
        <p:spPr>
          <a:xfrm>
            <a:off x="203763"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DevOps y Scrum</a:t>
            </a:r>
            <a:endParaRPr sz="2800" b="1" i="0" u="none" strike="noStrike" cap="none" dirty="0">
              <a:solidFill>
                <a:srgbClr val="FF4300"/>
              </a:solidFill>
              <a:latin typeface="Lato"/>
              <a:ea typeface="Lato"/>
              <a:cs typeface="Lato"/>
              <a:sym typeface="Lat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8" name="Google Shape;628;p98"/>
          <p:cNvSpPr txBox="1"/>
          <p:nvPr/>
        </p:nvSpPr>
        <p:spPr>
          <a:xfrm>
            <a:off x="230397" y="260318"/>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DevOps e ITSM (ITIL)</a:t>
            </a:r>
            <a:endParaRPr dirty="0"/>
          </a:p>
        </p:txBody>
      </p:sp>
      <p:sp>
        <p:nvSpPr>
          <p:cNvPr id="629" name="Google Shape;629;p98"/>
          <p:cNvSpPr txBox="1"/>
          <p:nvPr/>
        </p:nvSpPr>
        <p:spPr>
          <a:xfrm>
            <a:off x="337351" y="1541416"/>
            <a:ext cx="10825949" cy="416269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 </a:t>
            </a:r>
            <a:r>
              <a:rPr lang="es-ES" sz="2000" b="1" i="0" u="none" strike="noStrike" cap="none" dirty="0">
                <a:solidFill>
                  <a:srgbClr val="0070C0"/>
                </a:solidFill>
                <a:latin typeface="Lato"/>
                <a:ea typeface="Lato"/>
                <a:cs typeface="Lato"/>
                <a:sym typeface="Lato"/>
              </a:rPr>
              <a:t>ITIL</a:t>
            </a:r>
            <a:r>
              <a:rPr lang="es-ES" sz="2000" b="0" i="0" u="none" strike="noStrike" cap="none" dirty="0">
                <a:solidFill>
                  <a:srgbClr val="0070C0"/>
                </a:solidFill>
                <a:latin typeface="Lato"/>
                <a:ea typeface="Lato"/>
                <a:cs typeface="Lato"/>
                <a:sym typeface="Lato"/>
              </a:rPr>
              <a:t> se necesita mutuamente. ¿Por qué? Porque tienen funciones que benefician a ambos.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puede proporcionar:</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Trabajo colaborativo.</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Tiempos de despliegue rápido y continuo.</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Entrega más rápida de funciones.</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Enfoque en el trabajo importante.</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Estabilidad en el ambiente.</a:t>
            </a:r>
            <a:endParaRPr dirty="0">
              <a:solidFill>
                <a:srgbClr val="0070C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6" name="Google Shape;636;p99"/>
          <p:cNvSpPr txBox="1"/>
          <p:nvPr/>
        </p:nvSpPr>
        <p:spPr>
          <a:xfrm>
            <a:off x="390617" y="1092528"/>
            <a:ext cx="11510437" cy="542202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ITIL</a:t>
            </a:r>
            <a:r>
              <a:rPr lang="es-ES" sz="2000" b="0" i="0" u="none" strike="noStrike" cap="none" dirty="0">
                <a:solidFill>
                  <a:srgbClr val="0070C0"/>
                </a:solidFill>
                <a:latin typeface="Lato"/>
                <a:ea typeface="Lato"/>
                <a:cs typeface="Lato"/>
                <a:sym typeface="Lato"/>
              </a:rPr>
              <a:t>, por otro lado, puede proporcionar:</a:t>
            </a:r>
            <a:endParaRPr dirty="0">
              <a:solidFill>
                <a:srgbClr val="0070C0"/>
              </a:solidFill>
            </a:endParaRPr>
          </a:p>
          <a:p>
            <a:pPr marL="0" marR="0" lvl="0" indent="0" algn="just" rtl="0">
              <a:lnSpc>
                <a:spcPct val="100000"/>
              </a:lnSpc>
              <a:spcBef>
                <a:spcPts val="100"/>
              </a:spcBef>
              <a:spcAft>
                <a:spcPts val="0"/>
              </a:spcAft>
              <a:buClr>
                <a:schemeClr val="dk1"/>
              </a:buClr>
              <a:buSzPts val="1000"/>
              <a:buFont typeface="Arial"/>
              <a:buNone/>
            </a:pPr>
            <a:endParaRPr sz="10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Estructura con su ciclo de vida.</a:t>
            </a:r>
            <a:endParaRPr sz="20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Relaciones de negocio.</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Mejor calidad y fiabilidad de los servicios.</a:t>
            </a:r>
            <a:endParaRPr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1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Aunque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por sí solo, es un proceso ya muy útil, se puede mejorar cuando une fuerzas con </a:t>
            </a:r>
            <a:r>
              <a:rPr lang="es-ES" sz="2000" b="1" i="0" u="none" strike="noStrike" cap="none" dirty="0">
                <a:solidFill>
                  <a:srgbClr val="0070C0"/>
                </a:solidFill>
                <a:latin typeface="Lato"/>
                <a:ea typeface="Lato"/>
                <a:cs typeface="Lato"/>
                <a:sym typeface="Lato"/>
              </a:rPr>
              <a:t>ITIL</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100"/>
              </a:spcBef>
              <a:spcAft>
                <a:spcPts val="0"/>
              </a:spcAft>
              <a:buClr>
                <a:schemeClr val="dk1"/>
              </a:buClr>
              <a:buSzPts val="1000"/>
              <a:buFont typeface="Arial"/>
              <a:buNone/>
            </a:pPr>
            <a:endParaRPr sz="1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Con </a:t>
            </a:r>
            <a:r>
              <a:rPr lang="es-ES" sz="2000" b="1" i="0" u="none" strike="noStrike" cap="none" dirty="0">
                <a:solidFill>
                  <a:srgbClr val="0070C0"/>
                </a:solidFill>
                <a:latin typeface="Lato"/>
                <a:ea typeface="Lato"/>
                <a:cs typeface="Lato"/>
                <a:sym typeface="Lato"/>
              </a:rPr>
              <a:t>ITIL</a:t>
            </a:r>
            <a:r>
              <a:rPr lang="es-ES" sz="2000" b="0" i="0" u="none" strike="noStrike" cap="none" dirty="0">
                <a:solidFill>
                  <a:srgbClr val="0070C0"/>
                </a:solidFill>
                <a:latin typeface="Lato"/>
                <a:ea typeface="Lato"/>
                <a:cs typeface="Lato"/>
                <a:sym typeface="Lato"/>
              </a:rPr>
              <a:t> y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una organización disfrutará de más beneficios, como un alcance de servicios más vigoroso, una mejor perspectiva de las estrategias, mayores perspectivas sobre las mejoras, mejores perspectivas sobre la actividad de transición y los rigores de los procesos de diseño de servicios.</a:t>
            </a:r>
            <a:endParaRPr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1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160"/>
              </a:spcBef>
              <a:spcAft>
                <a:spcPts val="0"/>
              </a:spcAft>
              <a:buClr>
                <a:srgbClr val="BFBFBF"/>
              </a:buClr>
              <a:buSzPts val="1600"/>
              <a:buFont typeface="Arial"/>
              <a:buNone/>
            </a:pPr>
            <a:r>
              <a:rPr lang="es-ES" sz="1600" b="0" i="0" u="none" strike="noStrike" cap="none" dirty="0">
                <a:solidFill>
                  <a:srgbClr val="0070C0"/>
                </a:solidFill>
                <a:latin typeface="Lato"/>
                <a:ea typeface="Lato"/>
                <a:cs typeface="Lato"/>
                <a:sym typeface="Lato"/>
              </a:rPr>
              <a:t>Si el tiempo lo permite se recomienda en la preparación de la certificación como </a:t>
            </a:r>
            <a:r>
              <a:rPr lang="es-ES" sz="1600" b="1" i="0" u="none" strike="noStrike" cap="none" dirty="0" err="1">
                <a:solidFill>
                  <a:srgbClr val="0070C0"/>
                </a:solidFill>
                <a:latin typeface="Lato"/>
                <a:ea typeface="Lato"/>
                <a:cs typeface="Lato"/>
                <a:sym typeface="Lato"/>
              </a:rPr>
              <a:t>DevOps</a:t>
            </a:r>
            <a:r>
              <a:rPr lang="es-ES" sz="1600" b="0" i="0" u="none" strike="noStrike" cap="none" dirty="0">
                <a:solidFill>
                  <a:srgbClr val="0070C0"/>
                </a:solidFill>
                <a:latin typeface="Lato"/>
                <a:ea typeface="Lato"/>
                <a:cs typeface="Lato"/>
                <a:sym typeface="Lato"/>
              </a:rPr>
              <a:t> </a:t>
            </a:r>
            <a:r>
              <a:rPr lang="es-ES" sz="1600" b="1" i="0" u="none" strike="noStrike" cap="none" dirty="0">
                <a:solidFill>
                  <a:srgbClr val="0070C0"/>
                </a:solidFill>
                <a:latin typeface="Lato"/>
                <a:ea typeface="Lato"/>
                <a:cs typeface="Lato"/>
                <a:sym typeface="Lato"/>
              </a:rPr>
              <a:t>Essentials</a:t>
            </a:r>
            <a:r>
              <a:rPr lang="es-ES" sz="1600" b="0" i="0" u="none" strike="noStrike" cap="none" dirty="0">
                <a:solidFill>
                  <a:srgbClr val="0070C0"/>
                </a:solidFill>
                <a:latin typeface="Lato"/>
                <a:ea typeface="Lato"/>
                <a:cs typeface="Lato"/>
                <a:sym typeface="Lato"/>
              </a:rPr>
              <a:t> hacer un análisis rápido del documento de </a:t>
            </a:r>
            <a:r>
              <a:rPr lang="es-ES" sz="1600" b="1" i="0" u="none" strike="noStrike" cap="none" dirty="0">
                <a:solidFill>
                  <a:srgbClr val="0070C0"/>
                </a:solidFill>
                <a:latin typeface="Lato"/>
                <a:ea typeface="Lato"/>
                <a:cs typeface="Lato"/>
                <a:sym typeface="Lato"/>
              </a:rPr>
              <a:t>AXELOS</a:t>
            </a:r>
            <a:r>
              <a:rPr lang="es-ES" sz="1600" b="0" i="0" u="none" strike="noStrike" cap="none" dirty="0">
                <a:solidFill>
                  <a:srgbClr val="0070C0"/>
                </a:solidFill>
                <a:latin typeface="Lato"/>
                <a:ea typeface="Lato"/>
                <a:cs typeface="Lato"/>
                <a:sym typeface="Lato"/>
              </a:rPr>
              <a:t> sobre </a:t>
            </a:r>
            <a:r>
              <a:rPr lang="es-ES" sz="1600" b="1" i="0" u="none" strike="noStrike" cap="none" dirty="0" err="1">
                <a:solidFill>
                  <a:srgbClr val="0070C0"/>
                </a:solidFill>
                <a:latin typeface="Lato"/>
                <a:ea typeface="Lato"/>
                <a:cs typeface="Lato"/>
                <a:sym typeface="Lato"/>
              </a:rPr>
              <a:t>DevOps</a:t>
            </a:r>
            <a:r>
              <a:rPr lang="es-ES" sz="1600" b="0" i="0" u="none" strike="noStrike" cap="none" dirty="0">
                <a:solidFill>
                  <a:srgbClr val="0070C0"/>
                </a:solidFill>
                <a:latin typeface="Lato"/>
                <a:ea typeface="Lato"/>
                <a:cs typeface="Lato"/>
                <a:sym typeface="Lato"/>
              </a:rPr>
              <a:t> e </a:t>
            </a:r>
            <a:r>
              <a:rPr lang="es-ES" sz="1600" b="1" i="0" u="none" strike="noStrike" cap="none" dirty="0">
                <a:solidFill>
                  <a:srgbClr val="0070C0"/>
                </a:solidFill>
                <a:latin typeface="Lato"/>
                <a:ea typeface="Lato"/>
                <a:cs typeface="Lato"/>
                <a:sym typeface="Lato"/>
              </a:rPr>
              <a:t>ITIL</a:t>
            </a:r>
            <a:r>
              <a:rPr lang="es-ES" sz="1600" b="0" i="0" u="none" strike="noStrike" cap="none" dirty="0">
                <a:solidFill>
                  <a:srgbClr val="0070C0"/>
                </a:solidFill>
                <a:latin typeface="Lato"/>
                <a:ea typeface="Lato"/>
                <a:cs typeface="Lato"/>
                <a:sym typeface="Lato"/>
              </a:rPr>
              <a:t> donde se ve una integración de las prácticas de </a:t>
            </a:r>
            <a:r>
              <a:rPr lang="es-ES" sz="1600" b="1" i="0" u="none" strike="noStrike" cap="none" dirty="0" err="1">
                <a:solidFill>
                  <a:srgbClr val="0070C0"/>
                </a:solidFill>
                <a:latin typeface="Lato"/>
                <a:ea typeface="Lato"/>
                <a:cs typeface="Lato"/>
                <a:sym typeface="Lato"/>
              </a:rPr>
              <a:t>DevOps</a:t>
            </a:r>
            <a:r>
              <a:rPr lang="es-ES" sz="1600" b="0" i="0" u="none" strike="noStrike" cap="none" dirty="0">
                <a:solidFill>
                  <a:srgbClr val="0070C0"/>
                </a:solidFill>
                <a:latin typeface="Lato"/>
                <a:ea typeface="Lato"/>
                <a:cs typeface="Lato"/>
                <a:sym typeface="Lato"/>
              </a:rPr>
              <a:t> con las fases de </a:t>
            </a:r>
            <a:r>
              <a:rPr lang="es-ES" sz="1600" b="1" i="0" u="none" strike="noStrike" cap="none" dirty="0">
                <a:solidFill>
                  <a:srgbClr val="0070C0"/>
                </a:solidFill>
                <a:latin typeface="Lato"/>
                <a:ea typeface="Lato"/>
                <a:cs typeface="Lato"/>
                <a:sym typeface="Lato"/>
              </a:rPr>
              <a:t>ITIL</a:t>
            </a:r>
            <a:r>
              <a:rPr lang="es-ES" sz="1600" b="0" i="0" u="none" strike="noStrike" cap="none" dirty="0">
                <a:solidFill>
                  <a:srgbClr val="0070C0"/>
                </a:solidFill>
                <a:latin typeface="Lato"/>
                <a:ea typeface="Lato"/>
                <a:cs typeface="Lato"/>
                <a:sym typeface="Lato"/>
              </a:rPr>
              <a:t>. Disponible para descarga el portal de </a:t>
            </a:r>
            <a:r>
              <a:rPr lang="es-ES" sz="1600" b="1" i="0" u="none" strike="noStrike" cap="none" dirty="0">
                <a:solidFill>
                  <a:srgbClr val="0070C0"/>
                </a:solidFill>
                <a:latin typeface="Lato"/>
                <a:ea typeface="Lato"/>
                <a:cs typeface="Lato"/>
                <a:sym typeface="Lato"/>
              </a:rPr>
              <a:t>AXELOS</a:t>
            </a:r>
            <a:r>
              <a:rPr lang="es-ES" sz="1600" b="0" i="0" u="none" strike="noStrike" cap="none" dirty="0">
                <a:solidFill>
                  <a:srgbClr val="0070C0"/>
                </a:solidFill>
                <a:latin typeface="Lato"/>
                <a:ea typeface="Lato"/>
                <a:cs typeface="Lato"/>
                <a:sym typeface="Lato"/>
              </a:rPr>
              <a:t>, </a:t>
            </a:r>
            <a:r>
              <a:rPr lang="es-ES" sz="1600" b="0" i="0" u="none" strike="noStrike" cap="none" dirty="0">
                <a:solidFill>
                  <a:srgbClr val="0070C0"/>
                </a:solidFill>
                <a:latin typeface="Lato"/>
                <a:ea typeface="Lato"/>
                <a:cs typeface="Lato"/>
                <a:sym typeface="Lato"/>
                <a:hlinkClick r:id="rId3"/>
              </a:rPr>
              <a:t>www.axelos.com</a:t>
            </a:r>
            <a:r>
              <a:rPr lang="es-ES" sz="1600" b="0" i="0" u="none" strike="noStrike" cap="none" dirty="0">
                <a:solidFill>
                  <a:srgbClr val="0070C0"/>
                </a:solidFill>
                <a:latin typeface="Lato"/>
                <a:ea typeface="Lato"/>
                <a:cs typeface="Lato"/>
                <a:sym typeface="Lato"/>
              </a:rPr>
              <a:t>.</a:t>
            </a:r>
          </a:p>
          <a:p>
            <a:pPr marL="0" marR="0" lvl="0" indent="0" algn="just" rtl="0">
              <a:lnSpc>
                <a:spcPct val="100000"/>
              </a:lnSpc>
              <a:spcBef>
                <a:spcPts val="160"/>
              </a:spcBef>
              <a:spcAft>
                <a:spcPts val="0"/>
              </a:spcAft>
              <a:buClr>
                <a:srgbClr val="BFBFBF"/>
              </a:buClr>
              <a:buSzPts val="1600"/>
              <a:buFont typeface="Arial"/>
              <a:buNone/>
            </a:pPr>
            <a:endParaRPr lang="es-ES" sz="1600" dirty="0">
              <a:solidFill>
                <a:srgbClr val="0070C0"/>
              </a:solidFill>
              <a:latin typeface="Lato"/>
              <a:ea typeface="Lato"/>
              <a:cs typeface="Lato"/>
              <a:sym typeface="Lato"/>
            </a:endParaRPr>
          </a:p>
          <a:p>
            <a:pPr marL="0" marR="0" lvl="0" indent="0" algn="just" rtl="0">
              <a:lnSpc>
                <a:spcPct val="100000"/>
              </a:lnSpc>
              <a:spcBef>
                <a:spcPts val="160"/>
              </a:spcBef>
              <a:spcAft>
                <a:spcPts val="0"/>
              </a:spcAft>
              <a:buClr>
                <a:srgbClr val="BFBFBF"/>
              </a:buClr>
              <a:buSzPts val="1600"/>
              <a:buFont typeface="Arial"/>
              <a:buNone/>
            </a:pPr>
            <a:r>
              <a:rPr lang="es-ES" sz="1600" b="0" i="0" u="none" strike="noStrike" cap="none" dirty="0">
                <a:solidFill>
                  <a:srgbClr val="0070C0"/>
                </a:solidFill>
                <a:latin typeface="Lato"/>
                <a:ea typeface="Lato"/>
                <a:cs typeface="Lato"/>
                <a:sym typeface="Lato"/>
              </a:rPr>
              <a:t>Fuente: </a:t>
            </a:r>
            <a:r>
              <a:rPr lang="es-ES" sz="1600" b="0" i="0" u="none" strike="noStrike" cap="none" dirty="0">
                <a:solidFill>
                  <a:srgbClr val="0070C0"/>
                </a:solidFill>
                <a:latin typeface="Lato"/>
                <a:ea typeface="Lato"/>
                <a:cs typeface="Lato"/>
                <a:sym typeface="Lato"/>
                <a:hlinkClick r:id="rId4"/>
              </a:rPr>
              <a:t>https://www.axelos.com/resource-hub/white-paper/itil-and-devops-getting-started</a:t>
            </a:r>
            <a:r>
              <a:rPr lang="es-ES" sz="1600" b="0" i="0" u="none" strike="noStrike" cap="none" dirty="0">
                <a:solidFill>
                  <a:srgbClr val="0070C0"/>
                </a:solidFill>
                <a:latin typeface="Lato"/>
                <a:ea typeface="Lato"/>
                <a:cs typeface="Lato"/>
                <a:sym typeface="Lato"/>
              </a:rPr>
              <a:t> </a:t>
            </a:r>
            <a:endParaRPr sz="1600" b="0" i="0" u="none" strike="noStrike" cap="none" dirty="0">
              <a:solidFill>
                <a:srgbClr val="0070C0"/>
              </a:solidFill>
              <a:latin typeface="Lato"/>
              <a:ea typeface="Lato"/>
              <a:cs typeface="Lato"/>
              <a:sym typeface="Lato"/>
            </a:endParaRPr>
          </a:p>
        </p:txBody>
      </p:sp>
      <p:sp>
        <p:nvSpPr>
          <p:cNvPr id="2" name="Google Shape;628;p98">
            <a:extLst>
              <a:ext uri="{FF2B5EF4-FFF2-40B4-BE49-F238E27FC236}">
                <a16:creationId xmlns:a16="http://schemas.microsoft.com/office/drawing/2014/main" id="{DC3B3094-2679-B060-E325-3FB72BC922E9}"/>
              </a:ext>
            </a:extLst>
          </p:cNvPr>
          <p:cNvSpPr txBox="1"/>
          <p:nvPr/>
        </p:nvSpPr>
        <p:spPr>
          <a:xfrm>
            <a:off x="230397" y="260318"/>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DevOps e ITSM (ITIL)</a:t>
            </a:r>
            <a:endParaRPr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3" name="Google Shape;643;p100"/>
          <p:cNvSpPr txBox="1"/>
          <p:nvPr/>
        </p:nvSpPr>
        <p:spPr>
          <a:xfrm>
            <a:off x="340644" y="1170060"/>
            <a:ext cx="6393986" cy="464341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Otra percepción es que </a:t>
            </a:r>
            <a:r>
              <a:rPr lang="es-ES" sz="2000" b="1" i="0" u="none" strike="noStrike" cap="none" dirty="0">
                <a:solidFill>
                  <a:srgbClr val="0070C0"/>
                </a:solidFill>
                <a:latin typeface="Lato"/>
                <a:ea typeface="Lato"/>
                <a:cs typeface="Lato"/>
                <a:sym typeface="Lato"/>
              </a:rPr>
              <a:t>ITIL</a:t>
            </a:r>
            <a:r>
              <a:rPr lang="es-ES" sz="2000" b="0" i="0" u="none" strike="noStrike" cap="none" dirty="0">
                <a:solidFill>
                  <a:srgbClr val="0070C0"/>
                </a:solidFill>
                <a:latin typeface="Lato"/>
                <a:ea typeface="Lato"/>
                <a:cs typeface="Lato"/>
                <a:sym typeface="Lato"/>
              </a:rPr>
              <a:t> y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no pueden trabajar juntos porque no son compatibles.</a:t>
            </a:r>
            <a:endParaRPr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1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Siempre se ha considerado que la organización debe elegir uno y luego permanecer en ese carril. No es así cómo debería ser.</a:t>
            </a:r>
            <a:endParaRPr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1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En realidad, hay más sinergias entre estos dos que diferencias. Sin embargo, muchas organizaciones no se han dado cuenta de esto.</a:t>
            </a:r>
            <a:endParaRPr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1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Por lo tanto, están perdiendo mucho en las mejoras de servicio, que podrían introducir y desarrollar con sólo mirar cómo pueden aprovechar y equilibrar estos marcos.</a:t>
            </a:r>
            <a:endParaRPr dirty="0">
              <a:solidFill>
                <a:srgbClr val="0070C0"/>
              </a:solidFill>
            </a:endParaRPr>
          </a:p>
        </p:txBody>
      </p:sp>
      <p:pic>
        <p:nvPicPr>
          <p:cNvPr id="644" name="Google Shape;644;p100"/>
          <p:cNvPicPr preferRelativeResize="0"/>
          <p:nvPr/>
        </p:nvPicPr>
        <p:blipFill rotWithShape="1">
          <a:blip r:embed="rId3">
            <a:alphaModFix/>
          </a:blip>
          <a:srcRect/>
          <a:stretch/>
        </p:blipFill>
        <p:spPr>
          <a:xfrm>
            <a:off x="6574971" y="1025156"/>
            <a:ext cx="5276386" cy="4788320"/>
          </a:xfrm>
          <a:prstGeom prst="rect">
            <a:avLst/>
          </a:prstGeom>
          <a:noFill/>
          <a:ln>
            <a:noFill/>
          </a:ln>
        </p:spPr>
      </p:pic>
      <p:sp>
        <p:nvSpPr>
          <p:cNvPr id="2" name="Google Shape;628;p98">
            <a:extLst>
              <a:ext uri="{FF2B5EF4-FFF2-40B4-BE49-F238E27FC236}">
                <a16:creationId xmlns:a16="http://schemas.microsoft.com/office/drawing/2014/main" id="{BAF2B0FC-7FFE-F71B-38DA-FF21072B2A12}"/>
              </a:ext>
            </a:extLst>
          </p:cNvPr>
          <p:cNvSpPr txBox="1"/>
          <p:nvPr/>
        </p:nvSpPr>
        <p:spPr>
          <a:xfrm>
            <a:off x="230397" y="260318"/>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DevOps e ITSM (ITIL)</a:t>
            </a:r>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01"/>
          <p:cNvSpPr txBox="1"/>
          <p:nvPr/>
        </p:nvSpPr>
        <p:spPr>
          <a:xfrm>
            <a:off x="4859382" y="101342"/>
            <a:ext cx="6125029" cy="95410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DevOps e </a:t>
            </a:r>
            <a:endParaRPr/>
          </a:p>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ITSM (ITIL)</a:t>
            </a:r>
            <a:endParaRPr/>
          </a:p>
        </p:txBody>
      </p:sp>
      <p:sp>
        <p:nvSpPr>
          <p:cNvPr id="650" name="Google Shape;650;p101"/>
          <p:cNvSpPr txBox="1"/>
          <p:nvPr/>
        </p:nvSpPr>
        <p:spPr>
          <a:xfrm>
            <a:off x="8237302" y="2460397"/>
            <a:ext cx="2925997" cy="163083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26893"/>
              </a:buClr>
              <a:buSzPts val="1600"/>
              <a:buFont typeface="Arial"/>
              <a:buNone/>
            </a:pPr>
            <a:r>
              <a:rPr lang="es-ES" sz="1600" b="0" i="0" u="none" strike="noStrike" cap="none" dirty="0">
                <a:solidFill>
                  <a:srgbClr val="0070C0"/>
                </a:solidFill>
                <a:latin typeface="Lato"/>
                <a:ea typeface="Lato"/>
                <a:cs typeface="Lato"/>
                <a:sym typeface="Lato"/>
              </a:rPr>
              <a:t> </a:t>
            </a:r>
            <a:r>
              <a:rPr lang="es-ES" sz="1600" b="1" i="0" u="none" strike="noStrike" cap="none" dirty="0" err="1">
                <a:solidFill>
                  <a:srgbClr val="0070C0"/>
                </a:solidFill>
                <a:latin typeface="Lato"/>
                <a:ea typeface="Lato"/>
                <a:cs typeface="Lato"/>
                <a:sym typeface="Lato"/>
              </a:rPr>
              <a:t>DevOps</a:t>
            </a:r>
            <a:endParaRPr lang="es-ES" sz="1600" dirty="0">
              <a:solidFill>
                <a:srgbClr val="0070C0"/>
              </a:solidFill>
              <a:latin typeface="Lato"/>
              <a:ea typeface="Lato"/>
              <a:cs typeface="Lato"/>
              <a:sym typeface="Lato"/>
            </a:endParaRPr>
          </a:p>
          <a:p>
            <a:pPr marL="0" marR="0" lvl="0" indent="0" algn="ctr" rtl="0">
              <a:lnSpc>
                <a:spcPct val="100000"/>
              </a:lnSpc>
              <a:spcBef>
                <a:spcPts val="0"/>
              </a:spcBef>
              <a:spcAft>
                <a:spcPts val="0"/>
              </a:spcAft>
              <a:buClr>
                <a:srgbClr val="126893"/>
              </a:buClr>
              <a:buSzPts val="1600"/>
              <a:buFont typeface="Arial"/>
              <a:buNone/>
            </a:pPr>
            <a:r>
              <a:rPr lang="es-ES" sz="1600" b="0" i="0" u="none" strike="noStrike" cap="none" dirty="0" err="1">
                <a:solidFill>
                  <a:srgbClr val="0070C0"/>
                </a:solidFill>
                <a:latin typeface="Lato"/>
                <a:ea typeface="Lato"/>
                <a:cs typeface="Lato"/>
                <a:sym typeface="Lato"/>
              </a:rPr>
              <a:t>industry</a:t>
            </a:r>
            <a:r>
              <a:rPr lang="es-ES" sz="1600" b="0" i="0" u="none" strike="noStrike" cap="none" dirty="0">
                <a:solidFill>
                  <a:srgbClr val="0070C0"/>
                </a:solidFill>
                <a:latin typeface="Lato"/>
                <a:ea typeface="Lato"/>
                <a:cs typeface="Lato"/>
                <a:sym typeface="Lato"/>
              </a:rPr>
              <a:t> </a:t>
            </a:r>
            <a:r>
              <a:rPr lang="es-ES" sz="1600" b="0" i="0" u="none" strike="noStrike" cap="none" dirty="0" err="1">
                <a:solidFill>
                  <a:srgbClr val="0070C0"/>
                </a:solidFill>
                <a:latin typeface="Lato"/>
                <a:ea typeface="Lato"/>
                <a:cs typeface="Lato"/>
                <a:sym typeface="Lato"/>
              </a:rPr>
              <a:t>architecture</a:t>
            </a:r>
            <a:r>
              <a:rPr lang="es-ES" sz="1600" b="0" i="0" u="none" strike="noStrike" cap="none" dirty="0">
                <a:solidFill>
                  <a:srgbClr val="0070C0"/>
                </a:solidFill>
                <a:latin typeface="Lato"/>
                <a:ea typeface="Lato"/>
                <a:cs typeface="Lato"/>
                <a:sym typeface="Lato"/>
              </a:rPr>
              <a:t>, figure 9.</a:t>
            </a:r>
            <a:endParaRPr dirty="0">
              <a:solidFill>
                <a:srgbClr val="0070C0"/>
              </a:solidFill>
            </a:endParaRPr>
          </a:p>
          <a:p>
            <a:pPr marL="0" marR="0" lvl="0" indent="0" algn="ctr" rtl="0">
              <a:lnSpc>
                <a:spcPct val="100000"/>
              </a:lnSpc>
              <a:spcBef>
                <a:spcPts val="160"/>
              </a:spcBef>
              <a:spcAft>
                <a:spcPts val="0"/>
              </a:spcAft>
              <a:buClr>
                <a:srgbClr val="126893"/>
              </a:buClr>
              <a:buSzPts val="1600"/>
              <a:buFont typeface="Arial"/>
              <a:buNone/>
            </a:pPr>
            <a:r>
              <a:rPr lang="es-ES" sz="1600" b="0" i="0" u="none" strike="noStrike" cap="none" dirty="0">
                <a:solidFill>
                  <a:srgbClr val="0070C0"/>
                </a:solidFill>
                <a:latin typeface="Lato"/>
                <a:ea typeface="Lato"/>
                <a:cs typeface="Lato"/>
                <a:sym typeface="Lato"/>
              </a:rPr>
              <a:t>"ITIL® </a:t>
            </a:r>
            <a:r>
              <a:rPr lang="es-ES" sz="1600" b="0" i="0" u="none" strike="noStrike" cap="none" dirty="0" err="1">
                <a:solidFill>
                  <a:srgbClr val="0070C0"/>
                </a:solidFill>
                <a:latin typeface="Lato"/>
                <a:ea typeface="Lato"/>
                <a:cs typeface="Lato"/>
                <a:sym typeface="Lato"/>
              </a:rPr>
              <a:t>is</a:t>
            </a:r>
            <a:r>
              <a:rPr lang="es-ES" sz="1600" b="0" i="0" u="none" strike="noStrike" cap="none" dirty="0">
                <a:solidFill>
                  <a:srgbClr val="0070C0"/>
                </a:solidFill>
                <a:latin typeface="Lato"/>
                <a:ea typeface="Lato"/>
                <a:cs typeface="Lato"/>
                <a:sym typeface="Lato"/>
              </a:rPr>
              <a:t> a (</a:t>
            </a:r>
            <a:r>
              <a:rPr lang="es-ES" sz="1600" b="0" i="0" u="none" strike="noStrike" cap="none" dirty="0" err="1">
                <a:solidFill>
                  <a:srgbClr val="0070C0"/>
                </a:solidFill>
                <a:latin typeface="Lato"/>
                <a:ea typeface="Lato"/>
                <a:cs typeface="Lato"/>
                <a:sym typeface="Lato"/>
              </a:rPr>
              <a:t>registered</a:t>
            </a:r>
            <a:r>
              <a:rPr lang="es-ES" sz="1600" b="0" i="0" u="none" strike="noStrike" cap="none" dirty="0">
                <a:solidFill>
                  <a:srgbClr val="0070C0"/>
                </a:solidFill>
                <a:latin typeface="Lato"/>
                <a:ea typeface="Lato"/>
                <a:cs typeface="Lato"/>
                <a:sym typeface="Lato"/>
              </a:rPr>
              <a:t>) </a:t>
            </a:r>
            <a:r>
              <a:rPr lang="es-ES" sz="1600" b="0" i="0" u="none" strike="noStrike" cap="none" dirty="0" err="1">
                <a:solidFill>
                  <a:srgbClr val="0070C0"/>
                </a:solidFill>
                <a:latin typeface="Lato"/>
                <a:ea typeface="Lato"/>
                <a:cs typeface="Lato"/>
                <a:sym typeface="Lato"/>
              </a:rPr>
              <a:t>Trade</a:t>
            </a:r>
            <a:r>
              <a:rPr lang="es-ES" sz="1600" b="0" i="0" u="none" strike="noStrike" cap="none" dirty="0">
                <a:solidFill>
                  <a:srgbClr val="0070C0"/>
                </a:solidFill>
                <a:latin typeface="Lato"/>
                <a:ea typeface="Lato"/>
                <a:cs typeface="Lato"/>
                <a:sym typeface="Lato"/>
              </a:rPr>
              <a:t> Mark of </a:t>
            </a:r>
            <a:r>
              <a:rPr lang="es-ES" sz="1600" b="1" i="0" u="none" strike="noStrike" cap="none" dirty="0">
                <a:solidFill>
                  <a:srgbClr val="0070C0"/>
                </a:solidFill>
                <a:latin typeface="Lato"/>
                <a:ea typeface="Lato"/>
                <a:cs typeface="Lato"/>
                <a:sym typeface="Lato"/>
              </a:rPr>
              <a:t>AXELOS</a:t>
            </a:r>
            <a:r>
              <a:rPr lang="es-ES" sz="1600" b="0" i="0" u="none" strike="noStrike" cap="none" dirty="0">
                <a:solidFill>
                  <a:srgbClr val="0070C0"/>
                </a:solidFill>
                <a:latin typeface="Lato"/>
                <a:ea typeface="Lato"/>
                <a:cs typeface="Lato"/>
                <a:sym typeface="Lato"/>
              </a:rPr>
              <a:t> </a:t>
            </a:r>
            <a:r>
              <a:rPr lang="es-ES" sz="1600" b="0" i="0" u="none" strike="noStrike" cap="none" dirty="0" err="1">
                <a:solidFill>
                  <a:srgbClr val="0070C0"/>
                </a:solidFill>
                <a:latin typeface="Lato"/>
                <a:ea typeface="Lato"/>
                <a:cs typeface="Lato"/>
                <a:sym typeface="Lato"/>
              </a:rPr>
              <a:t>Limited</a:t>
            </a:r>
            <a:r>
              <a:rPr lang="es-ES" sz="1600" b="0" i="0" u="none" strike="noStrike" cap="none" dirty="0">
                <a:solidFill>
                  <a:srgbClr val="0070C0"/>
                </a:solidFill>
                <a:latin typeface="Lato"/>
                <a:ea typeface="Lato"/>
                <a:cs typeface="Lato"/>
                <a:sym typeface="Lato"/>
              </a:rPr>
              <a:t>. </a:t>
            </a:r>
            <a:r>
              <a:rPr lang="es-ES" sz="1600" b="0" i="0" u="none" strike="noStrike" cap="none" dirty="0" err="1">
                <a:solidFill>
                  <a:srgbClr val="0070C0"/>
                </a:solidFill>
                <a:latin typeface="Lato"/>
                <a:ea typeface="Lato"/>
                <a:cs typeface="Lato"/>
                <a:sym typeface="Lato"/>
              </a:rPr>
              <a:t>All</a:t>
            </a:r>
            <a:r>
              <a:rPr lang="es-ES" sz="1600" b="0" i="0" u="none" strike="noStrike" cap="none" dirty="0">
                <a:solidFill>
                  <a:srgbClr val="0070C0"/>
                </a:solidFill>
                <a:latin typeface="Lato"/>
                <a:ea typeface="Lato"/>
                <a:cs typeface="Lato"/>
                <a:sym typeface="Lato"/>
              </a:rPr>
              <a:t> </a:t>
            </a:r>
            <a:r>
              <a:rPr lang="es-ES" sz="1600" b="0" i="0" u="none" strike="noStrike" cap="none" dirty="0" err="1">
                <a:solidFill>
                  <a:srgbClr val="0070C0"/>
                </a:solidFill>
                <a:latin typeface="Lato"/>
                <a:ea typeface="Lato"/>
                <a:cs typeface="Lato"/>
                <a:sym typeface="Lato"/>
              </a:rPr>
              <a:t>rights</a:t>
            </a:r>
            <a:r>
              <a:rPr lang="es-ES" sz="1600" b="0" i="0" u="none" strike="noStrike" cap="none" dirty="0">
                <a:solidFill>
                  <a:srgbClr val="0070C0"/>
                </a:solidFill>
                <a:latin typeface="Lato"/>
                <a:ea typeface="Lato"/>
                <a:cs typeface="Lato"/>
                <a:sym typeface="Lato"/>
              </a:rPr>
              <a:t> </a:t>
            </a:r>
            <a:r>
              <a:rPr lang="es-ES" sz="1600" b="0" i="0" u="none" strike="noStrike" cap="none" dirty="0" err="1">
                <a:solidFill>
                  <a:srgbClr val="0070C0"/>
                </a:solidFill>
                <a:latin typeface="Lato"/>
                <a:ea typeface="Lato"/>
                <a:cs typeface="Lato"/>
                <a:sym typeface="Lato"/>
              </a:rPr>
              <a:t>reserved</a:t>
            </a:r>
            <a:endParaRPr dirty="0">
              <a:solidFill>
                <a:srgbClr val="0070C0"/>
              </a:solidFill>
            </a:endParaRPr>
          </a:p>
          <a:p>
            <a:pPr marL="0" marR="0" lvl="0" indent="0" algn="ctr" rtl="0">
              <a:lnSpc>
                <a:spcPct val="100000"/>
              </a:lnSpc>
              <a:spcBef>
                <a:spcPts val="160"/>
              </a:spcBef>
              <a:spcAft>
                <a:spcPts val="0"/>
              </a:spcAft>
              <a:buClr>
                <a:srgbClr val="126893"/>
              </a:buClr>
              <a:buSzPts val="1600"/>
              <a:buFont typeface="Arial"/>
              <a:buNone/>
            </a:pPr>
            <a:r>
              <a:rPr lang="es-ES" sz="1600" b="0" i="0" u="none" strike="noStrike" cap="none" dirty="0">
                <a:solidFill>
                  <a:srgbClr val="0070C0"/>
                </a:solidFill>
                <a:latin typeface="Lato"/>
                <a:ea typeface="Lato"/>
                <a:cs typeface="Lato"/>
                <a:sym typeface="Lato"/>
              </a:rPr>
              <a:t>©Copyright </a:t>
            </a:r>
            <a:r>
              <a:rPr lang="es-ES" sz="1600" b="1" i="0" u="none" strike="noStrike" cap="none" dirty="0">
                <a:solidFill>
                  <a:srgbClr val="0070C0"/>
                </a:solidFill>
                <a:latin typeface="Lato"/>
                <a:ea typeface="Lato"/>
                <a:cs typeface="Lato"/>
                <a:sym typeface="Lato"/>
              </a:rPr>
              <a:t>AXELOS</a:t>
            </a:r>
            <a:r>
              <a:rPr lang="es-ES" sz="1600" b="0" i="0" u="none" strike="noStrike" cap="none" dirty="0">
                <a:solidFill>
                  <a:srgbClr val="0070C0"/>
                </a:solidFill>
                <a:latin typeface="Lato"/>
                <a:ea typeface="Lato"/>
                <a:cs typeface="Lato"/>
                <a:sym typeface="Lato"/>
              </a:rPr>
              <a:t>.</a:t>
            </a:r>
            <a:endParaRPr sz="1600" b="0" i="0" u="none" strike="noStrike" cap="none" dirty="0">
              <a:solidFill>
                <a:srgbClr val="0070C0"/>
              </a:solidFill>
              <a:latin typeface="Lato"/>
              <a:ea typeface="Lato"/>
              <a:cs typeface="Lato"/>
              <a:sym typeface="Lato"/>
            </a:endParaRPr>
          </a:p>
        </p:txBody>
      </p:sp>
      <p:pic>
        <p:nvPicPr>
          <p:cNvPr id="651" name="Google Shape;651;p101"/>
          <p:cNvPicPr preferRelativeResize="0"/>
          <p:nvPr/>
        </p:nvPicPr>
        <p:blipFill rotWithShape="1">
          <a:blip r:embed="rId3">
            <a:alphaModFix/>
          </a:blip>
          <a:srcRect/>
          <a:stretch/>
        </p:blipFill>
        <p:spPr>
          <a:xfrm>
            <a:off x="156753" y="452845"/>
            <a:ext cx="8080550" cy="504226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02"/>
          <p:cNvSpPr txBox="1"/>
          <p:nvPr/>
        </p:nvSpPr>
        <p:spPr>
          <a:xfrm>
            <a:off x="286250" y="150950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solidFill>
                  <a:srgbClr val="0070C0"/>
                </a:solidFill>
                <a:latin typeface="Lato"/>
                <a:ea typeface="Lato"/>
                <a:cs typeface="Lato"/>
                <a:sym typeface="Lato"/>
              </a:rPr>
              <a:t>Taller</a:t>
            </a:r>
            <a:br>
              <a:rPr lang="es-ES" sz="4400" b="1" i="0" u="none" strike="noStrike" cap="none" dirty="0">
                <a:solidFill>
                  <a:srgbClr val="0070C0"/>
                </a:solidFill>
                <a:latin typeface="Lato"/>
                <a:ea typeface="Lato"/>
                <a:cs typeface="Lato"/>
                <a:sym typeface="Lato"/>
              </a:rPr>
            </a:br>
            <a:r>
              <a:rPr lang="es-ES" sz="4400" b="1" i="0" u="none" strike="noStrike" cap="none" dirty="0">
                <a:solidFill>
                  <a:srgbClr val="0070C0"/>
                </a:solidFill>
                <a:latin typeface="Lato"/>
                <a:ea typeface="Lato"/>
                <a:cs typeface="Lato"/>
                <a:sym typeface="Lato"/>
              </a:rPr>
              <a:t>30 Minutos</a:t>
            </a:r>
            <a:endParaRPr sz="4400" b="1" i="0" u="none" strike="noStrike" cap="none" dirty="0">
              <a:solidFill>
                <a:srgbClr val="0070C0"/>
              </a:solidFill>
              <a:latin typeface="Lato"/>
              <a:ea typeface="Lato"/>
              <a:cs typeface="Lato"/>
              <a:sym typeface="Lato"/>
            </a:endParaRPr>
          </a:p>
        </p:txBody>
      </p:sp>
      <p:pic>
        <p:nvPicPr>
          <p:cNvPr id="657" name="Google Shape;657;p102"/>
          <p:cNvPicPr preferRelativeResize="0"/>
          <p:nvPr/>
        </p:nvPicPr>
        <p:blipFill rotWithShape="1">
          <a:blip r:embed="rId3">
            <a:alphaModFix/>
          </a:blip>
          <a:srcRect/>
          <a:stretch/>
        </p:blipFill>
        <p:spPr>
          <a:xfrm>
            <a:off x="3648723" y="4152007"/>
            <a:ext cx="575421" cy="57542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Google Shape;663;p103"/>
          <p:cNvSpPr txBox="1"/>
          <p:nvPr/>
        </p:nvSpPr>
        <p:spPr>
          <a:xfrm>
            <a:off x="327579"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Taller</a:t>
            </a:r>
            <a:endParaRPr sz="2800" b="1" i="0" u="none" strike="noStrike" cap="none">
              <a:solidFill>
                <a:srgbClr val="FF4300"/>
              </a:solidFill>
              <a:latin typeface="Lato"/>
              <a:ea typeface="Lato"/>
              <a:cs typeface="Lato"/>
              <a:sym typeface="Lato"/>
            </a:endParaRPr>
          </a:p>
        </p:txBody>
      </p:sp>
      <p:sp>
        <p:nvSpPr>
          <p:cNvPr id="664" name="Google Shape;664;p103"/>
          <p:cNvSpPr txBox="1"/>
          <p:nvPr/>
        </p:nvSpPr>
        <p:spPr>
          <a:xfrm>
            <a:off x="6867273" y="1317171"/>
            <a:ext cx="4284686" cy="431074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1900" b="1" i="0" u="none" strike="noStrike" cap="none" dirty="0">
                <a:solidFill>
                  <a:srgbClr val="0070C0"/>
                </a:solidFill>
                <a:latin typeface="Lato"/>
                <a:ea typeface="Lato"/>
                <a:cs typeface="Lato"/>
                <a:sym typeface="Lato"/>
              </a:rPr>
              <a:t>¿En qué consiste el juego?</a:t>
            </a:r>
            <a:endParaRPr sz="19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19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1900" b="0" i="0" u="none" strike="noStrike" cap="none" dirty="0">
                <a:solidFill>
                  <a:srgbClr val="0070C0"/>
                </a:solidFill>
                <a:latin typeface="Lato"/>
                <a:ea typeface="Lato"/>
                <a:cs typeface="Lato"/>
                <a:sym typeface="Lato"/>
              </a:rPr>
              <a:t>Compañía ficticia que desarrolla y produce el software.</a:t>
            </a:r>
            <a:endParaRPr sz="1900"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1900" b="0" i="0" u="none" strike="noStrike" cap="none" dirty="0">
                <a:solidFill>
                  <a:srgbClr val="0070C0"/>
                </a:solidFill>
                <a:latin typeface="Lato"/>
                <a:ea typeface="Lato"/>
                <a:cs typeface="Lato"/>
                <a:sym typeface="Lato"/>
              </a:rPr>
              <a:t>Software Funcional: Animal de LEGO.</a:t>
            </a:r>
            <a:endParaRPr sz="1900"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1900" b="0" i="0" u="none" strike="noStrike" cap="none" dirty="0">
                <a:solidFill>
                  <a:srgbClr val="0070C0"/>
                </a:solidFill>
                <a:latin typeface="Lato"/>
                <a:ea typeface="Lato"/>
                <a:cs typeface="Lato"/>
                <a:sym typeface="Lato"/>
              </a:rPr>
              <a:t>Chocolate: Documentación adjunta.</a:t>
            </a:r>
            <a:endParaRPr sz="19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19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1900" b="1" i="0" u="none" strike="noStrike" cap="none" dirty="0">
                <a:solidFill>
                  <a:srgbClr val="0070C0"/>
                </a:solidFill>
                <a:latin typeface="Lato"/>
                <a:ea typeface="Lato"/>
                <a:cs typeface="Lato"/>
                <a:sym typeface="Lato"/>
              </a:rPr>
              <a:t>Equipos:</a:t>
            </a:r>
            <a:endParaRPr sz="1900"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1900" b="0" i="0" u="none" strike="noStrike" cap="none" dirty="0" err="1">
                <a:solidFill>
                  <a:srgbClr val="0070C0"/>
                </a:solidFill>
                <a:latin typeface="Lato"/>
                <a:ea typeface="Lato"/>
                <a:cs typeface="Lato"/>
                <a:sym typeface="Lato"/>
              </a:rPr>
              <a:t>Scrum</a:t>
            </a:r>
            <a:r>
              <a:rPr lang="es-ES" sz="1900" b="0" i="0" u="none" strike="noStrike" cap="none" dirty="0">
                <a:solidFill>
                  <a:srgbClr val="0070C0"/>
                </a:solidFill>
                <a:latin typeface="Lato"/>
                <a:ea typeface="Lato"/>
                <a:cs typeface="Lato"/>
                <a:sym typeface="Lato"/>
              </a:rPr>
              <a:t>.</a:t>
            </a:r>
            <a:endParaRPr sz="1900"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1900" b="0" i="0" u="none" strike="noStrike" cap="none" dirty="0">
                <a:solidFill>
                  <a:srgbClr val="0070C0"/>
                </a:solidFill>
                <a:latin typeface="Lato"/>
                <a:ea typeface="Lato"/>
                <a:cs typeface="Lato"/>
                <a:sym typeface="Lato"/>
              </a:rPr>
              <a:t>Grupo de </a:t>
            </a:r>
            <a:r>
              <a:rPr lang="es-ES" sz="1900" b="1" i="0" u="none" strike="noStrike" cap="none" dirty="0">
                <a:solidFill>
                  <a:srgbClr val="0070C0"/>
                </a:solidFill>
                <a:latin typeface="Lato"/>
                <a:ea typeface="Lato"/>
                <a:cs typeface="Lato"/>
                <a:sym typeface="Lato"/>
              </a:rPr>
              <a:t>TI</a:t>
            </a:r>
            <a:r>
              <a:rPr lang="es-ES" sz="1900" b="0" i="0" u="none" strike="noStrike" cap="none" dirty="0">
                <a:solidFill>
                  <a:srgbClr val="0070C0"/>
                </a:solidFill>
                <a:latin typeface="Lato"/>
                <a:ea typeface="Lato"/>
                <a:cs typeface="Lato"/>
                <a:sym typeface="Lato"/>
              </a:rPr>
              <a:t> (Administradores de Sistemas, Ingenieros de Seguridad e Ingenieros de Liberación).</a:t>
            </a:r>
            <a:endParaRPr sz="1900"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1900" b="0" i="0" u="none" strike="noStrike" cap="none" dirty="0">
                <a:solidFill>
                  <a:srgbClr val="0070C0"/>
                </a:solidFill>
                <a:latin typeface="Lato"/>
                <a:ea typeface="Lato"/>
                <a:cs typeface="Lato"/>
                <a:sym typeface="Lato"/>
              </a:rPr>
              <a:t>Representantes de la empresa.</a:t>
            </a:r>
            <a:endParaRPr sz="1900" dirty="0">
              <a:solidFill>
                <a:srgbClr val="0070C0"/>
              </a:solidFill>
            </a:endParaRPr>
          </a:p>
        </p:txBody>
      </p:sp>
      <p:pic>
        <p:nvPicPr>
          <p:cNvPr id="665" name="Google Shape;665;p103"/>
          <p:cNvPicPr preferRelativeResize="0"/>
          <p:nvPr/>
        </p:nvPicPr>
        <p:blipFill rotWithShape="1">
          <a:blip r:embed="rId3">
            <a:alphaModFix/>
          </a:blip>
          <a:srcRect t="8325" b="20317"/>
          <a:stretch/>
        </p:blipFill>
        <p:spPr>
          <a:xfrm>
            <a:off x="0" y="1153889"/>
            <a:ext cx="6780189" cy="3015806"/>
          </a:xfrm>
          <a:prstGeom prst="rect">
            <a:avLst/>
          </a:prstGeom>
          <a:noFill/>
          <a:ln>
            <a:noFill/>
          </a:ln>
        </p:spPr>
      </p:pic>
      <p:sp>
        <p:nvSpPr>
          <p:cNvPr id="666" name="Google Shape;666;p103"/>
          <p:cNvSpPr txBox="1"/>
          <p:nvPr/>
        </p:nvSpPr>
        <p:spPr>
          <a:xfrm>
            <a:off x="879894" y="4298428"/>
            <a:ext cx="5900295" cy="1501482"/>
          </a:xfrm>
          <a:prstGeom prst="rect">
            <a:avLst/>
          </a:prstGeom>
          <a:noFill/>
          <a:ln>
            <a:noFill/>
          </a:ln>
        </p:spPr>
        <p:txBody>
          <a:bodyPr spcFirstLastPara="1" wrap="square" lIns="91425" tIns="45700" rIns="91425" bIns="45700" anchor="t" anchorCtr="0">
            <a:noAutofit/>
          </a:bodyPr>
          <a:lstStyle/>
          <a:p>
            <a:pPr algn="just">
              <a:buClr>
                <a:srgbClr val="126893"/>
              </a:buClr>
              <a:buSzPts val="1600"/>
            </a:pPr>
            <a:r>
              <a:rPr lang="es-MX" sz="1600" dirty="0">
                <a:solidFill>
                  <a:srgbClr val="0070C0"/>
                </a:solidFill>
                <a:latin typeface="Lato"/>
                <a:ea typeface="Lato"/>
                <a:cs typeface="Lato"/>
              </a:rPr>
              <a:t>A continuación se comparte un ejemplo de facilitación basada en el libro de </a:t>
            </a:r>
            <a:r>
              <a:rPr lang="es-MX" sz="1600" b="1" dirty="0">
                <a:solidFill>
                  <a:srgbClr val="0070C0"/>
                </a:solidFill>
                <a:latin typeface="Lato"/>
                <a:ea typeface="Lato"/>
                <a:cs typeface="Lato"/>
              </a:rPr>
              <a:t>Dana </a:t>
            </a:r>
            <a:r>
              <a:rPr lang="es-MX" sz="1600" b="1" dirty="0" err="1">
                <a:solidFill>
                  <a:srgbClr val="0070C0"/>
                </a:solidFill>
                <a:latin typeface="Lato"/>
                <a:ea typeface="Lato"/>
                <a:cs typeface="Lato"/>
              </a:rPr>
              <a:t>Pylayeva</a:t>
            </a:r>
            <a:r>
              <a:rPr lang="es-MX" sz="1600" dirty="0">
                <a:solidFill>
                  <a:srgbClr val="0070C0"/>
                </a:solidFill>
                <a:latin typeface="Lato"/>
                <a:ea typeface="Lato"/>
                <a:cs typeface="Lato"/>
              </a:rPr>
              <a:t>, con una duración máxima de 3 horas.</a:t>
            </a:r>
          </a:p>
          <a:p>
            <a:pPr algn="just">
              <a:buClr>
                <a:srgbClr val="126893"/>
              </a:buClr>
              <a:buSzPts val="1600"/>
            </a:pPr>
            <a:r>
              <a:rPr lang="es-MX" sz="1600" dirty="0">
                <a:solidFill>
                  <a:srgbClr val="0070C0"/>
                </a:solidFill>
                <a:latin typeface="Lato"/>
                <a:ea typeface="Lato"/>
                <a:cs typeface="Lato"/>
              </a:rPr>
              <a:t> </a:t>
            </a:r>
          </a:p>
          <a:p>
            <a:pPr algn="just">
              <a:buClr>
                <a:srgbClr val="126893"/>
              </a:buClr>
              <a:buSzPts val="1600"/>
            </a:pPr>
            <a:r>
              <a:rPr lang="es-MX" sz="1600" dirty="0">
                <a:solidFill>
                  <a:srgbClr val="0070C0"/>
                </a:solidFill>
                <a:latin typeface="Lato"/>
                <a:ea typeface="Lato"/>
                <a:cs typeface="Lato"/>
              </a:rPr>
              <a:t>Se recomienda usar las filminas proporcionadas por la autora para dar contexto a la simulación de ambientes </a:t>
            </a:r>
            <a:r>
              <a:rPr lang="es-MX" sz="1600" b="1" dirty="0">
                <a:solidFill>
                  <a:srgbClr val="0070C0"/>
                </a:solidFill>
                <a:latin typeface="Lato"/>
                <a:ea typeface="Lato"/>
                <a:cs typeface="Lato"/>
              </a:rPr>
              <a:t>Pre-DevOps</a:t>
            </a:r>
            <a:r>
              <a:rPr lang="es-MX" sz="1600" dirty="0">
                <a:solidFill>
                  <a:srgbClr val="0070C0"/>
                </a:solidFill>
                <a:latin typeface="Lato"/>
                <a:ea typeface="Lato"/>
                <a:cs typeface="Lato"/>
              </a:rPr>
              <a:t>.</a:t>
            </a:r>
            <a:endParaRPr sz="1600" dirty="0">
              <a:solidFill>
                <a:srgbClr val="0070C0"/>
              </a:solidFill>
              <a:latin typeface="Lato"/>
              <a:ea typeface="Lato"/>
              <a:cs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04"/>
          <p:cNvSpPr txBox="1">
            <a:spLocks noGrp="1"/>
          </p:cNvSpPr>
          <p:nvPr>
            <p:ph type="title"/>
          </p:nvPr>
        </p:nvSpPr>
        <p:spPr>
          <a:xfrm>
            <a:off x="241862" y="1114189"/>
            <a:ext cx="10281557"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Cultura </a:t>
            </a:r>
            <a:r>
              <a:rPr lang="es-ES" sz="4400" b="1" i="0" u="none" strike="noStrike" cap="none" dirty="0" err="1">
                <a:latin typeface="Lato"/>
                <a:ea typeface="Lato"/>
                <a:cs typeface="Lato"/>
                <a:sym typeface="Lato"/>
              </a:rPr>
              <a:t>DevOps</a:t>
            </a:r>
            <a:endParaRPr sz="4400" b="1" i="0" u="none" strike="noStrike" cap="none" dirty="0">
              <a:latin typeface="Lato"/>
              <a:ea typeface="Lato"/>
              <a:cs typeface="Lato"/>
              <a:sym typeface="La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7" name="Google Shape;677;p105"/>
          <p:cNvSpPr txBox="1"/>
          <p:nvPr/>
        </p:nvSpPr>
        <p:spPr>
          <a:xfrm>
            <a:off x="248152"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Cultura DevOps</a:t>
            </a:r>
            <a:endParaRPr/>
          </a:p>
        </p:txBody>
      </p:sp>
      <p:sp>
        <p:nvSpPr>
          <p:cNvPr id="678" name="Google Shape;678;p105"/>
          <p:cNvSpPr txBox="1"/>
          <p:nvPr/>
        </p:nvSpPr>
        <p:spPr>
          <a:xfrm>
            <a:off x="337351" y="1942013"/>
            <a:ext cx="10838649" cy="342246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mundo de la tecnología es un entorno en constante cambio y por lo tanto, el desarrollo de software es justo como este. Entre estos cambios está la cultura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No se puede negar que, con el tiempo, el impacto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ha crecido significativamente. Específicamente en el entorno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de ritmo rápido y competitivo de hoy.</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amplia disponibilidad de herramientas de programación, idiomas y servicios de software hizo posible crear opciones casi ilimitadas para los desarrolladores de software en la creación de aplicaciones innovadoras. Ser el desarrollador y el creador permite que uno se mantenga ágil.</a:t>
            </a:r>
            <a:endParaRPr dirty="0">
              <a:solidFill>
                <a:srgbClr val="0070C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5" name="Google Shape;685;p106"/>
          <p:cNvSpPr txBox="1"/>
          <p:nvPr/>
        </p:nvSpPr>
        <p:spPr>
          <a:xfrm>
            <a:off x="248152" y="1375955"/>
            <a:ext cx="10927848" cy="4519748"/>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00000"/>
              </a:lnSpc>
              <a:spcBef>
                <a:spcPts val="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Hoy en día, hay una delgada línea entre los roles que los desarrolladores hacen y ya no basta con tener una sola experiencia.</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Las pequeñas, medianas y grandes empresas ahora están adoptando esta nueva cultura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para impulsar sus aplicaciones y programas hacia adelante y ser capaz de responder rápidamente a los cambios.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En la construcción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hay factores clave a tener en cuenta. En primer lugar, es importante ser generalista. Ser un experto en un campo (tecnología o software) simplemente no funciona más.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Productos y empresas están cambiando con el tiempo, por lo tanto, es necesario tener la capacidad de saber cómo trabajar en múltiples áreas y crear un mejor valor.</a:t>
            </a:r>
            <a:endParaRPr dirty="0">
              <a:solidFill>
                <a:srgbClr val="0070C0"/>
              </a:solidFill>
            </a:endParaRPr>
          </a:p>
        </p:txBody>
      </p:sp>
      <p:sp>
        <p:nvSpPr>
          <p:cNvPr id="2" name="Google Shape;677;p105">
            <a:extLst>
              <a:ext uri="{FF2B5EF4-FFF2-40B4-BE49-F238E27FC236}">
                <a16:creationId xmlns:a16="http://schemas.microsoft.com/office/drawing/2014/main" id="{CDC782A4-B280-CDF6-3D0E-D3F1BD65F14B}"/>
              </a:ext>
            </a:extLst>
          </p:cNvPr>
          <p:cNvSpPr txBox="1"/>
          <p:nvPr/>
        </p:nvSpPr>
        <p:spPr>
          <a:xfrm>
            <a:off x="248152"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Cultura DevOps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46365" y="159107"/>
            <a:ext cx="8664469" cy="6604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FF4D00"/>
              </a:buClr>
              <a:buSzPts val="2800"/>
              <a:buFont typeface="Lato"/>
              <a:buNone/>
            </a:pPr>
            <a:r>
              <a:rPr lang="es-ES" sz="2800" b="1" i="0" u="none" strike="noStrike" cap="none" dirty="0">
                <a:solidFill>
                  <a:srgbClr val="FF4D00"/>
                </a:solidFill>
                <a:latin typeface="Lato"/>
                <a:ea typeface="Lato"/>
                <a:cs typeface="Lato"/>
                <a:sym typeface="Lato"/>
              </a:rPr>
              <a:t>¿Quién debe atender este curso de certificación?</a:t>
            </a:r>
            <a:endParaRPr sz="2800" b="1" i="0" u="none" strike="noStrike" cap="none" dirty="0">
              <a:solidFill>
                <a:srgbClr val="FF4D00"/>
              </a:solidFill>
              <a:latin typeface="Lato"/>
              <a:ea typeface="Lato"/>
              <a:cs typeface="Lato"/>
              <a:sym typeface="Lato"/>
            </a:endParaRPr>
          </a:p>
        </p:txBody>
      </p:sp>
      <p:sp>
        <p:nvSpPr>
          <p:cNvPr id="58" name="Google Shape;58;p14"/>
          <p:cNvSpPr txBox="1">
            <a:spLocks noGrp="1"/>
          </p:cNvSpPr>
          <p:nvPr>
            <p:ph type="body" idx="4294967295"/>
          </p:nvPr>
        </p:nvSpPr>
        <p:spPr>
          <a:xfrm>
            <a:off x="346365" y="1005840"/>
            <a:ext cx="9958251" cy="4521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1800" i="0" u="none" strike="noStrike" cap="none" dirty="0">
                <a:solidFill>
                  <a:srgbClr val="0070C0"/>
                </a:solidFill>
                <a:latin typeface="Lato"/>
                <a:ea typeface="Lato"/>
                <a:cs typeface="Lato"/>
                <a:sym typeface="Lato"/>
              </a:rPr>
              <a:t>Cualquier persona que esté interesada en ampliar sus conocimientos en DevOps. Y deseando adquirir y conocer DevOps como cultur</a:t>
            </a:r>
            <a:r>
              <a:rPr lang="es-ES" sz="1800" dirty="0">
                <a:solidFill>
                  <a:srgbClr val="0070C0"/>
                </a:solidFill>
                <a:latin typeface="Lato"/>
                <a:ea typeface="Lato"/>
                <a:cs typeface="Lato"/>
                <a:sym typeface="Lato"/>
              </a:rPr>
              <a:t>a organizacional mas allá de IT.</a:t>
            </a:r>
            <a:r>
              <a:rPr lang="es-ES" sz="1800" i="0" u="none" strike="noStrike" cap="none" dirty="0">
                <a:solidFill>
                  <a:srgbClr val="0070C0"/>
                </a:solidFill>
                <a:latin typeface="Lato"/>
                <a:ea typeface="Lato"/>
                <a:cs typeface="Lato"/>
                <a:sym typeface="Lato"/>
              </a:rPr>
              <a:t> </a:t>
            </a:r>
          </a:p>
          <a:p>
            <a:pPr marL="0" marR="0" lvl="0" indent="0" algn="just" rtl="0">
              <a:lnSpc>
                <a:spcPct val="100000"/>
              </a:lnSpc>
              <a:spcBef>
                <a:spcPts val="0"/>
              </a:spcBef>
              <a:spcAft>
                <a:spcPts val="0"/>
              </a:spcAft>
              <a:buClr>
                <a:srgbClr val="126893"/>
              </a:buClr>
              <a:buSzPts val="2000"/>
              <a:buFont typeface="Arial"/>
              <a:buNone/>
            </a:pPr>
            <a:endParaRPr lang="es-ES" sz="1800"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r>
              <a:rPr lang="es-ES" sz="1800" i="0" u="none" strike="noStrike" cap="none" dirty="0">
                <a:solidFill>
                  <a:srgbClr val="0070C0"/>
                </a:solidFill>
                <a:latin typeface="Lato"/>
                <a:ea typeface="Lato"/>
                <a:cs typeface="Lato"/>
                <a:sym typeface="Lato"/>
              </a:rPr>
              <a:t>Profesionales de TI: Desarrolladores de software, ingenieros de sistemas, administradores de bases de datos, profesionales de operaciones de TI, arquitectos de soluciones, etc.</a:t>
            </a:r>
          </a:p>
          <a:p>
            <a:pPr marL="0" marR="0" lvl="0" indent="0" algn="just" rtl="0">
              <a:lnSpc>
                <a:spcPct val="100000"/>
              </a:lnSpc>
              <a:spcBef>
                <a:spcPts val="0"/>
              </a:spcBef>
              <a:spcAft>
                <a:spcPts val="0"/>
              </a:spcAft>
              <a:buClr>
                <a:srgbClr val="126893"/>
              </a:buClr>
              <a:buSzPts val="2000"/>
              <a:buFont typeface="Arial"/>
              <a:buNone/>
            </a:pPr>
            <a:endParaRPr lang="es-ES" sz="1800" i="0" u="none" strike="noStrike" cap="none"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r>
              <a:rPr lang="es-ES" sz="1800" i="0" u="none" strike="noStrike" cap="none" dirty="0">
                <a:solidFill>
                  <a:srgbClr val="0070C0"/>
                </a:solidFill>
                <a:latin typeface="Lato"/>
                <a:ea typeface="Lato"/>
                <a:cs typeface="Lato"/>
                <a:sym typeface="Lato"/>
              </a:rPr>
              <a:t>Gerentes y líderes de equipos: Gerentes de desarrollo de software, gerentes de operaciones, líderes de proyecto, gerentes de productos, etc.</a:t>
            </a:r>
          </a:p>
          <a:p>
            <a:pPr marL="0" marR="0" lvl="0" indent="0" algn="just" rtl="0">
              <a:lnSpc>
                <a:spcPct val="100000"/>
              </a:lnSpc>
              <a:spcBef>
                <a:spcPts val="0"/>
              </a:spcBef>
              <a:spcAft>
                <a:spcPts val="0"/>
              </a:spcAft>
              <a:buClr>
                <a:srgbClr val="126893"/>
              </a:buClr>
              <a:buSzPts val="2000"/>
              <a:buFont typeface="Arial"/>
              <a:buNone/>
            </a:pPr>
            <a:endParaRPr lang="es-ES" sz="1800" i="0" u="none" strike="noStrike" cap="none"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r>
              <a:rPr lang="es-ES" sz="1800" i="0" u="none" strike="noStrike" cap="none" dirty="0">
                <a:solidFill>
                  <a:srgbClr val="0070C0"/>
                </a:solidFill>
                <a:latin typeface="Lato"/>
                <a:ea typeface="Lato"/>
                <a:cs typeface="Lato"/>
                <a:sym typeface="Lato"/>
              </a:rPr>
              <a:t>Profesionales de seguridad: Analistas de seguridad, especialistas en ciberseguridad, ingenieros de seguridad, administradores de seguridad de TI, etc.</a:t>
            </a:r>
          </a:p>
          <a:p>
            <a:pPr marL="0" marR="0" lvl="0" indent="0" algn="just" rtl="0">
              <a:lnSpc>
                <a:spcPct val="100000"/>
              </a:lnSpc>
              <a:spcBef>
                <a:spcPts val="0"/>
              </a:spcBef>
              <a:spcAft>
                <a:spcPts val="0"/>
              </a:spcAft>
              <a:buClr>
                <a:srgbClr val="126893"/>
              </a:buClr>
              <a:buSzPts val="2000"/>
              <a:buFont typeface="Arial"/>
              <a:buNone/>
            </a:pPr>
            <a:endParaRPr lang="es-ES" sz="1800" i="0" u="none" strike="noStrike" cap="none"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r>
              <a:rPr lang="es-ES" sz="1800" i="0" u="none" strike="noStrike" cap="none" dirty="0">
                <a:solidFill>
                  <a:srgbClr val="0070C0"/>
                </a:solidFill>
                <a:latin typeface="Lato"/>
                <a:ea typeface="Lato"/>
                <a:cs typeface="Lato"/>
                <a:sym typeface="Lato"/>
              </a:rPr>
              <a:t>Profesionales de calidad de software: Ingenieros de pruebas, analistas de calidad, especialistas en aseguramiento de la calidad, etc.</a:t>
            </a:r>
          </a:p>
          <a:p>
            <a:pPr marL="0" marR="0" lvl="0" indent="0" algn="just" rtl="0">
              <a:lnSpc>
                <a:spcPct val="100000"/>
              </a:lnSpc>
              <a:spcBef>
                <a:spcPts val="0"/>
              </a:spcBef>
              <a:spcAft>
                <a:spcPts val="0"/>
              </a:spcAft>
              <a:buClr>
                <a:srgbClr val="126893"/>
              </a:buClr>
              <a:buSzPts val="2000"/>
              <a:buFont typeface="Arial"/>
              <a:buNone/>
            </a:pPr>
            <a:endParaRPr lang="es-ES" sz="1800" i="0" u="none" strike="noStrike" cap="none"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r>
              <a:rPr lang="es-ES" sz="1800" i="0" u="none" strike="noStrike" cap="none" dirty="0">
                <a:solidFill>
                  <a:srgbClr val="0070C0"/>
                </a:solidFill>
                <a:latin typeface="Lato"/>
                <a:ea typeface="Lato"/>
                <a:cs typeface="Lato"/>
                <a:sym typeface="Lato"/>
              </a:rPr>
              <a:t>Estudiantes y aspirantes a profesionales de TI: Aquellos que buscan adquirir conocimientos y habilidades en DevOps como parte de su desarrollo profesional. </a:t>
            </a:r>
          </a:p>
          <a:p>
            <a:pPr marL="0" marR="0" lvl="0" indent="0" algn="just" rtl="0">
              <a:lnSpc>
                <a:spcPct val="100000"/>
              </a:lnSpc>
              <a:spcBef>
                <a:spcPts val="0"/>
              </a:spcBef>
              <a:spcAft>
                <a:spcPts val="0"/>
              </a:spcAft>
              <a:buClr>
                <a:srgbClr val="126893"/>
              </a:buClr>
              <a:buSzPts val="2000"/>
              <a:buFont typeface="Arial"/>
              <a:buNone/>
            </a:pPr>
            <a:endParaRPr lang="en-US" sz="1800" i="0" u="none" strike="noStrike" cap="none"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2E75B5"/>
              </a:buClr>
              <a:buSzPts val="2000"/>
              <a:buFont typeface="Arial"/>
              <a:buNone/>
            </a:pPr>
            <a:endParaRPr sz="1800" b="0" i="0" u="none" strike="noStrike" cap="none"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2E75B5"/>
              </a:buClr>
              <a:buSzPts val="2000"/>
              <a:buFont typeface="Arial"/>
              <a:buNone/>
            </a:pPr>
            <a:endParaRPr sz="1800" b="0" i="0" u="none" strike="noStrike" cap="none" dirty="0">
              <a:solidFill>
                <a:srgbClr val="0070C0"/>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2" name="Google Shape;692;p107"/>
          <p:cNvSpPr txBox="1"/>
          <p:nvPr/>
        </p:nvSpPr>
        <p:spPr>
          <a:xfrm>
            <a:off x="363984" y="1672056"/>
            <a:ext cx="10812016" cy="395369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La integración continua también es esencial. Esto significa poder enviar código directamente a los usuarios. Este es un proceso de probar el código mientras está en la etapa de desarrollo.</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Esto permite a los desarrolladores actuar de inmediato en cuanto se devuelven los comentarios. Los códigos probados continuamente son menos propensos a errores, y son más fáciles de liberar, también.</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Otros factores incluyen el monitoreo continuo, el despliegue continuo (conseguir el nuevo código en el proceso de producción lo más rápido posible) y la resiliencia (la construcción de aplicaciones </a:t>
            </a:r>
            <a:r>
              <a:rPr lang="es-ES" sz="2000" b="0"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resilientes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para que pueda responder a los errores de forma cuidadosa y exhaustiva).</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2" name="Google Shape;677;p105">
            <a:extLst>
              <a:ext uri="{FF2B5EF4-FFF2-40B4-BE49-F238E27FC236}">
                <a16:creationId xmlns:a16="http://schemas.microsoft.com/office/drawing/2014/main" id="{5304E5DC-312D-E87D-1DCD-06A6F7C9E61B}"/>
              </a:ext>
            </a:extLst>
          </p:cNvPr>
          <p:cNvSpPr txBox="1"/>
          <p:nvPr/>
        </p:nvSpPr>
        <p:spPr>
          <a:xfrm>
            <a:off x="248152"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Cultura DevOps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8" name="Google Shape;698;p108"/>
          <p:cNvSpPr txBox="1"/>
          <p:nvPr/>
        </p:nvSpPr>
        <p:spPr>
          <a:xfrm>
            <a:off x="283662"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Cultura Orientada en DevOps</a:t>
            </a:r>
            <a:endParaRPr/>
          </a:p>
        </p:txBody>
      </p:sp>
      <p:sp>
        <p:nvSpPr>
          <p:cNvPr id="699" name="Google Shape;699;p108"/>
          <p:cNvSpPr txBox="1"/>
          <p:nvPr/>
        </p:nvSpPr>
        <p:spPr>
          <a:xfrm>
            <a:off x="372862" y="1741725"/>
            <a:ext cx="10790438" cy="3509543"/>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50000"/>
              </a:lnSpc>
              <a:spcBef>
                <a:spcPts val="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Alta cooperación (un solo equipo).</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Responsabilidades compartidas y riesgos.</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Entrenamiento continuo.</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Comunicadores recompensados.</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Falla = descubrimiento y mejora.</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La innovación es continua.</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Comprometido.</a:t>
            </a:r>
            <a:endParaRPr dirty="0">
              <a:solidFill>
                <a:srgbClr val="0070C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09"/>
          <p:cNvSpPr txBox="1">
            <a:spLocks noGrp="1"/>
          </p:cNvSpPr>
          <p:nvPr>
            <p:ph type="title"/>
          </p:nvPr>
        </p:nvSpPr>
        <p:spPr>
          <a:xfrm>
            <a:off x="241670" y="1149700"/>
            <a:ext cx="109601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Equipo </a:t>
            </a:r>
            <a:r>
              <a:rPr lang="es-ES" sz="4400" b="1" i="0" u="none" strike="noStrike" cap="none" dirty="0" err="1">
                <a:latin typeface="Lato"/>
                <a:ea typeface="Lato"/>
                <a:cs typeface="Lato"/>
                <a:sym typeface="Lato"/>
              </a:rPr>
              <a:t>DevOps</a:t>
            </a:r>
            <a:endParaRPr sz="4400" b="1" i="0" u="none" strike="noStrike" cap="none" dirty="0">
              <a:latin typeface="Lato"/>
              <a:ea typeface="Lato"/>
              <a:cs typeface="Lato"/>
              <a:sym typeface="Lat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10" name="Google Shape;710;p110"/>
          <p:cNvSpPr txBox="1"/>
          <p:nvPr/>
        </p:nvSpPr>
        <p:spPr>
          <a:xfrm>
            <a:off x="239274"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Organización-Legado</a:t>
            </a:r>
            <a:endParaRPr dirty="0"/>
          </a:p>
        </p:txBody>
      </p:sp>
      <p:sp>
        <p:nvSpPr>
          <p:cNvPr id="711" name="Google Shape;711;p110"/>
          <p:cNvSpPr txBox="1"/>
          <p:nvPr/>
        </p:nvSpPr>
        <p:spPr>
          <a:xfrm>
            <a:off x="366686" y="1483888"/>
            <a:ext cx="10221310" cy="478961"/>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Rendimiento, optimización de recursos, estructura y líneas de reporte, comando y control.</a:t>
            </a:r>
            <a:endParaRPr dirty="0">
              <a:solidFill>
                <a:srgbClr val="0070C0"/>
              </a:solidFill>
            </a:endParaRPr>
          </a:p>
        </p:txBody>
      </p:sp>
      <p:pic>
        <p:nvPicPr>
          <p:cNvPr id="712" name="Google Shape;712;p110"/>
          <p:cNvPicPr preferRelativeResize="0"/>
          <p:nvPr/>
        </p:nvPicPr>
        <p:blipFill rotWithShape="1">
          <a:blip r:embed="rId3">
            <a:alphaModFix/>
          </a:blip>
          <a:srcRect t="5426" b="28564"/>
          <a:stretch/>
        </p:blipFill>
        <p:spPr>
          <a:xfrm>
            <a:off x="1590905" y="2439337"/>
            <a:ext cx="8833256" cy="306601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9" name="Google Shape;719;p111"/>
          <p:cNvSpPr txBox="1"/>
          <p:nvPr/>
        </p:nvSpPr>
        <p:spPr>
          <a:xfrm>
            <a:off x="8103475" y="1659508"/>
            <a:ext cx="3072525" cy="125624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i="0" u="none" strike="noStrike" cap="none" dirty="0">
                <a:solidFill>
                  <a:srgbClr val="0070C0"/>
                </a:solidFill>
                <a:latin typeface="Lato"/>
                <a:ea typeface="Lato"/>
                <a:cs typeface="Lato"/>
                <a:sym typeface="Lato"/>
              </a:rPr>
              <a:t>Alineación, integración, coordinación de procesos y reglas gubernamentales, liderazgo y colaboración.</a:t>
            </a:r>
            <a:endParaRPr dirty="0">
              <a:solidFill>
                <a:srgbClr val="0070C0"/>
              </a:solidFill>
            </a:endParaRPr>
          </a:p>
        </p:txBody>
      </p:sp>
      <p:pic>
        <p:nvPicPr>
          <p:cNvPr id="720" name="Google Shape;720;p111"/>
          <p:cNvPicPr preferRelativeResize="0"/>
          <p:nvPr/>
        </p:nvPicPr>
        <p:blipFill rotWithShape="1">
          <a:blip r:embed="rId3">
            <a:alphaModFix/>
          </a:blip>
          <a:srcRect/>
          <a:stretch/>
        </p:blipFill>
        <p:spPr>
          <a:xfrm>
            <a:off x="174170" y="990320"/>
            <a:ext cx="8040571" cy="5072260"/>
          </a:xfrm>
          <a:prstGeom prst="rect">
            <a:avLst/>
          </a:prstGeom>
          <a:noFill/>
          <a:ln>
            <a:noFill/>
          </a:ln>
        </p:spPr>
      </p:pic>
      <p:sp>
        <p:nvSpPr>
          <p:cNvPr id="2" name="Google Shape;710;p110">
            <a:extLst>
              <a:ext uri="{FF2B5EF4-FFF2-40B4-BE49-F238E27FC236}">
                <a16:creationId xmlns:a16="http://schemas.microsoft.com/office/drawing/2014/main" id="{29744D2A-F31D-78F9-665E-8D32B2B2AB04}"/>
              </a:ext>
            </a:extLst>
          </p:cNvPr>
          <p:cNvSpPr txBox="1"/>
          <p:nvPr/>
        </p:nvSpPr>
        <p:spPr>
          <a:xfrm>
            <a:off x="239274"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Organización-Legado</a:t>
            </a:r>
            <a:endParaRP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112"/>
          <p:cNvSpPr txBox="1"/>
          <p:nvPr/>
        </p:nvSpPr>
        <p:spPr>
          <a:xfrm>
            <a:off x="251619" y="256528"/>
            <a:ext cx="74835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Operadores y Desarrolladores Tradicionales</a:t>
            </a:r>
            <a:endParaRPr sz="2800" b="1" i="0" u="none" strike="noStrike" cap="none" dirty="0">
              <a:solidFill>
                <a:srgbClr val="FF4300"/>
              </a:solidFill>
              <a:latin typeface="Lato"/>
              <a:ea typeface="Lato"/>
              <a:cs typeface="Lato"/>
              <a:sym typeface="Lato"/>
            </a:endParaRPr>
          </a:p>
        </p:txBody>
      </p:sp>
      <p:pic>
        <p:nvPicPr>
          <p:cNvPr id="726" name="Google Shape;726;p112"/>
          <p:cNvPicPr preferRelativeResize="0"/>
          <p:nvPr/>
        </p:nvPicPr>
        <p:blipFill rotWithShape="1">
          <a:blip r:embed="rId3">
            <a:alphaModFix/>
          </a:blip>
          <a:srcRect/>
          <a:stretch/>
        </p:blipFill>
        <p:spPr>
          <a:xfrm>
            <a:off x="1402078" y="779748"/>
            <a:ext cx="9309463" cy="510158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3"/>
          <p:cNvSpPr txBox="1"/>
          <p:nvPr/>
        </p:nvSpPr>
        <p:spPr>
          <a:xfrm>
            <a:off x="287130" y="291275"/>
            <a:ext cx="74835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Se Crean Equipos Dedicados de DevOps</a:t>
            </a:r>
            <a:endParaRPr sz="2800" b="1" i="0" u="none" strike="noStrike" cap="none" dirty="0">
              <a:solidFill>
                <a:srgbClr val="FF4300"/>
              </a:solidFill>
              <a:latin typeface="Lato"/>
              <a:ea typeface="Lato"/>
              <a:cs typeface="Lato"/>
              <a:sym typeface="Lato"/>
            </a:endParaRPr>
          </a:p>
        </p:txBody>
      </p:sp>
      <p:pic>
        <p:nvPicPr>
          <p:cNvPr id="732" name="Google Shape;732;p113"/>
          <p:cNvPicPr preferRelativeResize="0"/>
          <p:nvPr/>
        </p:nvPicPr>
        <p:blipFill rotWithShape="1">
          <a:blip r:embed="rId3">
            <a:alphaModFix/>
          </a:blip>
          <a:srcRect/>
          <a:stretch/>
        </p:blipFill>
        <p:spPr>
          <a:xfrm>
            <a:off x="1532709" y="814495"/>
            <a:ext cx="9271926" cy="4975934"/>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4"/>
          <p:cNvSpPr txBox="1"/>
          <p:nvPr/>
        </p:nvSpPr>
        <p:spPr>
          <a:xfrm>
            <a:off x="355108" y="327765"/>
            <a:ext cx="1062930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DevOps Total</a:t>
            </a:r>
            <a:endParaRPr/>
          </a:p>
        </p:txBody>
      </p:sp>
      <p:pic>
        <p:nvPicPr>
          <p:cNvPr id="738" name="Google Shape;738;p114"/>
          <p:cNvPicPr preferRelativeResize="0"/>
          <p:nvPr/>
        </p:nvPicPr>
        <p:blipFill rotWithShape="1">
          <a:blip r:embed="rId3">
            <a:alphaModFix/>
          </a:blip>
          <a:srcRect/>
          <a:stretch/>
        </p:blipFill>
        <p:spPr>
          <a:xfrm>
            <a:off x="1792064" y="850985"/>
            <a:ext cx="8752086" cy="505287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4" name="Google Shape;744;p115"/>
          <p:cNvSpPr txBox="1"/>
          <p:nvPr/>
        </p:nvSpPr>
        <p:spPr>
          <a:xfrm>
            <a:off x="230396"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Roles de los Equipos</a:t>
            </a:r>
            <a:endParaRPr dirty="0"/>
          </a:p>
        </p:txBody>
      </p:sp>
      <p:sp>
        <p:nvSpPr>
          <p:cNvPr id="745" name="Google Shape;745;p115"/>
          <p:cNvSpPr txBox="1"/>
          <p:nvPr/>
        </p:nvSpPr>
        <p:spPr>
          <a:xfrm>
            <a:off x="328474" y="1457931"/>
            <a:ext cx="10644326" cy="4141679"/>
          </a:xfrm>
          <a:prstGeom prst="rect">
            <a:avLst/>
          </a:prstGeom>
          <a:noFill/>
          <a:ln>
            <a:noFill/>
          </a:ln>
        </p:spPr>
        <p:txBody>
          <a:bodyPr spcFirstLastPara="1" wrap="square" lIns="91425" tIns="45700" rIns="91425" bIns="45700" anchor="ctr" anchorCtr="0">
            <a:noAutofit/>
          </a:bodyPr>
          <a:lstStyle/>
          <a:p>
            <a:pPr marL="228600" marR="0" lvl="0" indent="-228600" algn="just" rtl="0">
              <a:lnSpc>
                <a:spcPct val="150000"/>
              </a:lnSpc>
              <a:spcBef>
                <a:spcPts val="0"/>
              </a:spcBef>
              <a:spcAft>
                <a:spcPts val="0"/>
              </a:spcAft>
              <a:buClr>
                <a:srgbClr val="126893"/>
              </a:buClr>
              <a:buSzPts val="2000"/>
              <a:buFont typeface="Arial"/>
              <a:buChar char="•"/>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Master de Procesos.</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Master de Servicios.</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Ingeniero de </a:t>
            </a:r>
            <a:r>
              <a:rPr lang="es-ES" sz="2000" b="0"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Coordinador de Lanzamiento.</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Ingeniero de Confiabilidad.</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Equipo de Desarrollo.</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Equipo de Operación.</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Fuente: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Amazon’s</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Two</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Pizzas Rule”.</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1" name="Google Shape;751;p116"/>
          <p:cNvSpPr txBox="1"/>
          <p:nvPr/>
        </p:nvSpPr>
        <p:spPr>
          <a:xfrm>
            <a:off x="328474" y="249387"/>
            <a:ext cx="10847526"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Oficina de Gestión de Servicios SMO</a:t>
            </a:r>
            <a:endParaRPr dirty="0"/>
          </a:p>
        </p:txBody>
      </p:sp>
      <p:sp>
        <p:nvSpPr>
          <p:cNvPr id="752" name="Google Shape;752;p116"/>
          <p:cNvSpPr txBox="1"/>
          <p:nvPr/>
        </p:nvSpPr>
        <p:spPr>
          <a:xfrm>
            <a:off x="328474" y="2640875"/>
            <a:ext cx="10847526" cy="1576250"/>
          </a:xfrm>
          <a:prstGeom prst="rect">
            <a:avLst/>
          </a:prstGeom>
          <a:noFill/>
          <a:ln>
            <a:noFill/>
          </a:ln>
        </p:spPr>
        <p:txBody>
          <a:bodyPr spcFirstLastPara="1" wrap="square" lIns="91425" tIns="45700" rIns="91425" bIns="45700" anchor="ctr" anchorCtr="0">
            <a:noAutofit/>
          </a:bodyPr>
          <a:lstStyle/>
          <a:p>
            <a:pPr marL="228600" marR="0" lvl="0" indent="-228600" algn="just" rtl="0">
              <a:lnSpc>
                <a:spcPct val="100000"/>
              </a:lnSpc>
              <a:spcBef>
                <a:spcPts val="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Organización plana para pequeñas organizaciones.</a:t>
            </a:r>
            <a:endParaRPr dirty="0">
              <a:solidFill>
                <a:srgbClr val="0070C0"/>
              </a:solidFill>
            </a:endParaRPr>
          </a:p>
          <a:p>
            <a:pPr marL="228600" marR="0" lvl="0" indent="-10160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Organización de matrices para organizaciones grandes y complejas.</a:t>
            </a:r>
            <a:endParaRPr dirty="0">
              <a:solidFill>
                <a:srgbClr val="0070C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5"/>
          <p:cNvSpPr txBox="1"/>
          <p:nvPr/>
        </p:nvSpPr>
        <p:spPr>
          <a:xfrm>
            <a:off x="346366" y="200094"/>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Agenda</a:t>
            </a:r>
            <a:endParaRPr sz="2800" b="1" i="0" u="none" strike="noStrike" cap="none" dirty="0">
              <a:solidFill>
                <a:srgbClr val="FF4D00"/>
              </a:solidFill>
              <a:latin typeface="Lato"/>
              <a:ea typeface="Lato"/>
              <a:cs typeface="Lato"/>
              <a:sym typeface="Lato"/>
            </a:endParaRPr>
          </a:p>
        </p:txBody>
      </p:sp>
      <p:sp>
        <p:nvSpPr>
          <p:cNvPr id="66" name="Google Shape;66;p15"/>
          <p:cNvSpPr txBox="1"/>
          <p:nvPr/>
        </p:nvSpPr>
        <p:spPr>
          <a:xfrm>
            <a:off x="346366" y="1050812"/>
            <a:ext cx="10295217" cy="5071291"/>
          </a:xfrm>
          <a:prstGeom prst="rect">
            <a:avLst/>
          </a:prstGeom>
          <a:noFill/>
          <a:ln>
            <a:noFill/>
          </a:ln>
        </p:spPr>
        <p:txBody>
          <a:bodyPr spcFirstLastPara="1" wrap="square" lIns="91425" tIns="45700" rIns="91425" bIns="45700" numCol="2" anchor="t" anchorCtr="0">
            <a:noAutofit/>
          </a:bodyPr>
          <a:lstStyle/>
          <a:p>
            <a:pPr marR="0" lvl="0" algn="just" rtl="0">
              <a:lnSpc>
                <a:spcPct val="100000"/>
              </a:lnSpc>
              <a:spcBef>
                <a:spcPts val="0"/>
              </a:spcBef>
              <a:spcAft>
                <a:spcPts val="0"/>
              </a:spcAft>
              <a:buClr>
                <a:srgbClr val="126893"/>
              </a:buClr>
              <a:buSzPts val="2000"/>
            </a:pPr>
            <a:r>
              <a:rPr lang="es-ES" b="1" i="0" u="none" strike="noStrike" cap="none" dirty="0">
                <a:solidFill>
                  <a:srgbClr val="0070C0"/>
                </a:solidFill>
                <a:latin typeface="Lato"/>
                <a:ea typeface="Lato"/>
                <a:cs typeface="Lato"/>
                <a:sym typeface="Lato"/>
              </a:rPr>
              <a:t>Introducción a DevOps</a:t>
            </a:r>
          </a:p>
          <a:p>
            <a:pPr marL="342900" marR="0" lvl="0" indent="-342900" algn="just" rtl="0">
              <a:lnSpc>
                <a:spcPct val="100000"/>
              </a:lnSpc>
              <a:spcBef>
                <a:spcPts val="0"/>
              </a:spcBef>
              <a:spcAft>
                <a:spcPts val="0"/>
              </a:spcAft>
              <a:buClr>
                <a:srgbClr val="126893"/>
              </a:buClr>
              <a:buSzPts val="2000"/>
              <a:buFont typeface="Arial"/>
              <a:buChar char="•"/>
            </a:pPr>
            <a:endParaRPr lang="es-ES" b="0" i="0" u="none" strike="noStrike" cap="none" dirty="0">
              <a:solidFill>
                <a:srgbClr val="0070C0"/>
              </a:solidFill>
              <a:latin typeface="Lato"/>
              <a:ea typeface="Lato"/>
              <a:cs typeface="Lato"/>
              <a:sym typeface="Lato"/>
            </a:endParaRP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¿Qué es DevOps?</a:t>
            </a: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Definiciones de DevOps</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Definiciones de </a:t>
            </a:r>
            <a:r>
              <a:rPr lang="es-ES" dirty="0" err="1">
                <a:solidFill>
                  <a:srgbClr val="0070C0"/>
                </a:solidFill>
                <a:latin typeface="Lato"/>
                <a:ea typeface="Lato"/>
                <a:cs typeface="Lato"/>
                <a:sym typeface="Lato"/>
              </a:rPr>
              <a:t>DevSecOps</a:t>
            </a:r>
            <a:endParaRPr lang="es-ES" b="0" i="0" u="none" strike="noStrike" cap="none" dirty="0">
              <a:solidFill>
                <a:srgbClr val="0070C0"/>
              </a:solidFill>
              <a:latin typeface="Lato"/>
              <a:ea typeface="Lato"/>
              <a:cs typeface="Lato"/>
              <a:sym typeface="Lato"/>
            </a:endParaRP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¿Qué no es DevOps?</a:t>
            </a: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Historia de DevOps.</a:t>
            </a: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Propósito de DevOps.</a:t>
            </a:r>
          </a:p>
          <a:p>
            <a:pPr marL="342900" lvl="2" indent="-342900" algn="just">
              <a:buClr>
                <a:srgbClr val="126893"/>
              </a:buClr>
              <a:buSzPts val="2000"/>
              <a:buFont typeface="Arial"/>
              <a:buChar char="•"/>
            </a:pPr>
            <a:endParaRPr lang="es-ES" dirty="0">
              <a:solidFill>
                <a:srgbClr val="0070C0"/>
              </a:solidFill>
              <a:latin typeface="Lato"/>
              <a:ea typeface="Lato"/>
              <a:cs typeface="Lato"/>
              <a:sym typeface="Lato"/>
            </a:endParaRPr>
          </a:p>
          <a:p>
            <a:pPr lvl="2" algn="just">
              <a:buClr>
                <a:srgbClr val="126893"/>
              </a:buClr>
              <a:buSzPts val="2000"/>
            </a:pPr>
            <a:endParaRPr lang="es-ES" b="1" dirty="0">
              <a:solidFill>
                <a:srgbClr val="0070C0"/>
              </a:solidFill>
              <a:latin typeface="Lato"/>
              <a:ea typeface="Lato"/>
              <a:cs typeface="Lato"/>
              <a:sym typeface="Lato"/>
            </a:endParaRPr>
          </a:p>
          <a:p>
            <a:pPr lvl="2" algn="just">
              <a:buClr>
                <a:srgbClr val="126893"/>
              </a:buClr>
              <a:buSzPts val="2000"/>
            </a:pPr>
            <a:r>
              <a:rPr lang="es-ES" b="1" dirty="0">
                <a:solidFill>
                  <a:srgbClr val="0070C0"/>
                </a:solidFill>
                <a:latin typeface="Lato"/>
                <a:ea typeface="Lato"/>
                <a:cs typeface="Lato"/>
                <a:sym typeface="Lato"/>
              </a:rPr>
              <a:t>Pilares y Prácticas de DevOps</a:t>
            </a:r>
          </a:p>
          <a:p>
            <a:pPr marL="342900" lvl="2" indent="-342900" algn="just">
              <a:buClr>
                <a:srgbClr val="126893"/>
              </a:buClr>
              <a:buSzPts val="2000"/>
              <a:buFont typeface="Arial"/>
              <a:buChar char="•"/>
            </a:pPr>
            <a:endParaRPr lang="es-ES" dirty="0">
              <a:solidFill>
                <a:srgbClr val="0070C0"/>
              </a:solidFill>
              <a:latin typeface="Lato"/>
              <a:ea typeface="Lato"/>
              <a:cs typeface="Lato"/>
              <a:sym typeface="Lato"/>
            </a:endParaRP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Pilares de DevOps.</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Desarrollo y conceptos en DevOps.</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Integración Continua.</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Entrega Continua.</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Aprendizaje Continuo.</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Modelo CALMS.</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Otras Prácticas Recomendadas.</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DevOps y Agile.</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DevOps y Scrum.</a:t>
            </a:r>
          </a:p>
          <a:p>
            <a:pPr marL="342900" lvl="2" indent="-342900" algn="just">
              <a:buClr>
                <a:srgbClr val="126893"/>
              </a:buClr>
              <a:buSzPts val="2000"/>
              <a:buFont typeface="Arial"/>
              <a:buChar char="•"/>
            </a:pPr>
            <a:r>
              <a:rPr lang="es-ES" dirty="0">
                <a:solidFill>
                  <a:srgbClr val="0070C0"/>
                </a:solidFill>
                <a:latin typeface="Lato"/>
                <a:ea typeface="Lato"/>
                <a:cs typeface="Lato"/>
                <a:sym typeface="Lato"/>
              </a:rPr>
              <a:t>DevOps e ITSM (ITIL).</a:t>
            </a:r>
          </a:p>
          <a:p>
            <a:pPr lvl="2" algn="just">
              <a:buClr>
                <a:srgbClr val="126893"/>
              </a:buClr>
              <a:buSzPts val="2000"/>
            </a:pPr>
            <a:endParaRPr lang="es-ES" dirty="0">
              <a:solidFill>
                <a:srgbClr val="0070C0"/>
              </a:solidFill>
              <a:latin typeface="Lato"/>
              <a:ea typeface="Lato"/>
              <a:cs typeface="Lato"/>
              <a:sym typeface="Lato"/>
            </a:endParaRPr>
          </a:p>
          <a:p>
            <a:pPr lvl="2" algn="just">
              <a:buClr>
                <a:srgbClr val="126893"/>
              </a:buClr>
              <a:buSzPts val="2000"/>
            </a:pPr>
            <a:r>
              <a:rPr lang="en-US" b="1" i="0" u="none" strike="noStrike" cap="none" dirty="0" err="1">
                <a:solidFill>
                  <a:srgbClr val="0070C0"/>
                </a:solidFill>
                <a:latin typeface="Lato"/>
                <a:ea typeface="Lato"/>
                <a:cs typeface="Lato"/>
                <a:sym typeface="Lato"/>
              </a:rPr>
              <a:t>Cultura</a:t>
            </a:r>
            <a:r>
              <a:rPr lang="en-US" b="1" i="0" u="none" strike="noStrike" cap="none" dirty="0">
                <a:solidFill>
                  <a:srgbClr val="0070C0"/>
                </a:solidFill>
                <a:latin typeface="Lato"/>
                <a:ea typeface="Lato"/>
                <a:cs typeface="Lato"/>
                <a:sym typeface="Lato"/>
              </a:rPr>
              <a:t> y </a:t>
            </a:r>
            <a:r>
              <a:rPr lang="en-US" b="1" i="0" u="none" strike="noStrike" cap="none" dirty="0" err="1">
                <a:solidFill>
                  <a:srgbClr val="0070C0"/>
                </a:solidFill>
                <a:latin typeface="Lato"/>
                <a:ea typeface="Lato"/>
                <a:cs typeface="Lato"/>
                <a:sym typeface="Lato"/>
              </a:rPr>
              <a:t>Adopción</a:t>
            </a:r>
            <a:r>
              <a:rPr lang="en-US" b="1" i="0" u="none" strike="noStrike" cap="none" dirty="0">
                <a:solidFill>
                  <a:srgbClr val="0070C0"/>
                </a:solidFill>
                <a:latin typeface="Lato"/>
                <a:ea typeface="Lato"/>
                <a:cs typeface="Lato"/>
                <a:sym typeface="Lato"/>
              </a:rPr>
              <a:t> de DevOps</a:t>
            </a:r>
          </a:p>
          <a:p>
            <a:pPr marL="342900" lvl="2" indent="-342900" algn="just">
              <a:buClr>
                <a:srgbClr val="126893"/>
              </a:buClr>
              <a:buSzPts val="2000"/>
              <a:buFont typeface="Arial"/>
              <a:buChar char="•"/>
            </a:pPr>
            <a:endParaRPr lang="en-US" b="0" i="0" u="none" strike="noStrike" cap="none" dirty="0">
              <a:solidFill>
                <a:srgbClr val="0070C0"/>
              </a:solidFill>
              <a:latin typeface="Lato"/>
              <a:ea typeface="Lato"/>
              <a:cs typeface="Lato"/>
              <a:sym typeface="Lato"/>
            </a:endParaRPr>
          </a:p>
          <a:p>
            <a:pPr marL="342900" lvl="2" indent="-342900" algn="just">
              <a:buClr>
                <a:srgbClr val="126893"/>
              </a:buClr>
              <a:buSzPts val="2000"/>
              <a:buFont typeface="Arial"/>
              <a:buChar char="•"/>
            </a:pPr>
            <a:r>
              <a:rPr lang="en-US" b="0" i="0" u="none" strike="noStrike" cap="none" dirty="0" err="1">
                <a:solidFill>
                  <a:srgbClr val="0070C0"/>
                </a:solidFill>
                <a:latin typeface="Lato"/>
                <a:ea typeface="Lato"/>
                <a:cs typeface="Lato"/>
                <a:sym typeface="Lato"/>
              </a:rPr>
              <a:t>Cultura</a:t>
            </a:r>
            <a:r>
              <a:rPr lang="en-US" b="0" i="0" u="none" strike="noStrike" cap="none" dirty="0">
                <a:solidFill>
                  <a:srgbClr val="0070C0"/>
                </a:solidFill>
                <a:latin typeface="Lato"/>
                <a:ea typeface="Lato"/>
                <a:cs typeface="Lato"/>
                <a:sym typeface="Lato"/>
              </a:rPr>
              <a:t> DevOps.</a:t>
            </a:r>
          </a:p>
          <a:p>
            <a:pPr marL="342900" lvl="2" indent="-342900" algn="just">
              <a:buClr>
                <a:srgbClr val="126893"/>
              </a:buClr>
              <a:buSzPts val="2000"/>
              <a:buFont typeface="Arial"/>
              <a:buChar char="•"/>
            </a:pPr>
            <a:r>
              <a:rPr lang="en-US" b="0" i="0" u="none" strike="noStrike" cap="none" dirty="0" err="1">
                <a:solidFill>
                  <a:srgbClr val="0070C0"/>
                </a:solidFill>
                <a:latin typeface="Lato"/>
                <a:ea typeface="Lato"/>
                <a:cs typeface="Lato"/>
                <a:sym typeface="Lato"/>
              </a:rPr>
              <a:t>Equipo</a:t>
            </a:r>
            <a:r>
              <a:rPr lang="en-US" b="0" i="0" u="none" strike="noStrike" cap="none" dirty="0">
                <a:solidFill>
                  <a:srgbClr val="0070C0"/>
                </a:solidFill>
                <a:latin typeface="Lato"/>
                <a:ea typeface="Lato"/>
                <a:cs typeface="Lato"/>
                <a:sym typeface="Lato"/>
              </a:rPr>
              <a:t> DevOps.</a:t>
            </a:r>
          </a:p>
          <a:p>
            <a:pPr marL="342900" lvl="2" indent="-342900" algn="just">
              <a:buClr>
                <a:srgbClr val="126893"/>
              </a:buClr>
              <a:buSzPts val="2000"/>
              <a:buFont typeface="Arial"/>
              <a:buChar char="•"/>
            </a:pPr>
            <a:r>
              <a:rPr lang="en-US" b="0" i="0" u="none" strike="noStrike" cap="none" dirty="0" err="1">
                <a:solidFill>
                  <a:srgbClr val="0070C0"/>
                </a:solidFill>
                <a:latin typeface="Lato"/>
                <a:ea typeface="Lato"/>
                <a:cs typeface="Lato"/>
                <a:sym typeface="Lato"/>
              </a:rPr>
              <a:t>Adopción</a:t>
            </a:r>
            <a:r>
              <a:rPr lang="en-US" b="0" i="0" u="none" strike="noStrike" cap="none" dirty="0">
                <a:solidFill>
                  <a:srgbClr val="0070C0"/>
                </a:solidFill>
                <a:latin typeface="Lato"/>
                <a:ea typeface="Lato"/>
                <a:cs typeface="Lato"/>
                <a:sym typeface="Lato"/>
              </a:rPr>
              <a:t> Incremental.</a:t>
            </a:r>
          </a:p>
          <a:p>
            <a:pPr marL="342900" lvl="2" indent="-342900" algn="just">
              <a:buClr>
                <a:srgbClr val="126893"/>
              </a:buClr>
              <a:buSzPts val="2000"/>
              <a:buFont typeface="Arial"/>
              <a:buChar char="•"/>
            </a:pPr>
            <a:r>
              <a:rPr lang="en-US" b="0" i="0" u="none" strike="noStrike" cap="none" dirty="0">
                <a:solidFill>
                  <a:srgbClr val="0070C0"/>
                </a:solidFill>
                <a:latin typeface="Lato"/>
                <a:ea typeface="Lato"/>
                <a:cs typeface="Lato"/>
                <a:sym typeface="Lato"/>
              </a:rPr>
              <a:t>System Thinking.</a:t>
            </a:r>
          </a:p>
          <a:p>
            <a:pPr marL="342900" lvl="2" indent="-342900" algn="just">
              <a:buClr>
                <a:srgbClr val="126893"/>
              </a:buClr>
              <a:buSzPts val="2000"/>
              <a:buFont typeface="Arial"/>
              <a:buChar char="•"/>
            </a:pPr>
            <a:r>
              <a:rPr lang="en-US" b="0" i="0" u="none" strike="noStrike" cap="none" dirty="0" err="1">
                <a:solidFill>
                  <a:srgbClr val="0070C0"/>
                </a:solidFill>
                <a:latin typeface="Lato"/>
                <a:ea typeface="Lato"/>
                <a:cs typeface="Lato"/>
                <a:sym typeface="Lato"/>
              </a:rPr>
              <a:t>Herramientas</a:t>
            </a:r>
            <a:r>
              <a:rPr lang="en-US" b="0" i="0" u="none" strike="noStrike" cap="none" dirty="0">
                <a:solidFill>
                  <a:srgbClr val="0070C0"/>
                </a:solidFill>
                <a:latin typeface="Lato"/>
                <a:ea typeface="Lato"/>
                <a:cs typeface="Lato"/>
                <a:sym typeface="Lato"/>
              </a:rPr>
              <a:t> de DevOps (Vista General).</a:t>
            </a:r>
          </a:p>
          <a:p>
            <a:pPr marL="342900" lvl="2" indent="-342900" algn="just">
              <a:buClr>
                <a:srgbClr val="126893"/>
              </a:buClr>
              <a:buSzPts val="2000"/>
              <a:buFont typeface="Arial"/>
              <a:buChar char="•"/>
            </a:pPr>
            <a:r>
              <a:rPr lang="en-US" b="0" i="0" u="none" strike="noStrike" cap="none" dirty="0" err="1">
                <a:solidFill>
                  <a:srgbClr val="0070C0"/>
                </a:solidFill>
                <a:latin typeface="Lato"/>
                <a:ea typeface="Lato"/>
                <a:cs typeface="Lato"/>
                <a:sym typeface="Lato"/>
              </a:rPr>
              <a:t>Modelo</a:t>
            </a:r>
            <a:r>
              <a:rPr lang="en-US" b="0" i="0" u="none" strike="noStrike" cap="none" dirty="0">
                <a:solidFill>
                  <a:srgbClr val="0070C0"/>
                </a:solidFill>
                <a:latin typeface="Lato"/>
                <a:ea typeface="Lato"/>
                <a:cs typeface="Lato"/>
                <a:sym typeface="Lato"/>
              </a:rPr>
              <a:t> Gartner DevOps.</a:t>
            </a:r>
          </a:p>
          <a:p>
            <a:pPr marL="342900" lvl="2" indent="-342900" algn="just">
              <a:buClr>
                <a:srgbClr val="126893"/>
              </a:buClr>
              <a:buSzPts val="2000"/>
              <a:buFont typeface="Arial"/>
              <a:buChar char="•"/>
            </a:pPr>
            <a:r>
              <a:rPr lang="en-US" b="0" i="0" u="none" strike="noStrike" cap="none" dirty="0">
                <a:solidFill>
                  <a:srgbClr val="0070C0"/>
                </a:solidFill>
                <a:latin typeface="Lato"/>
                <a:ea typeface="Lato"/>
                <a:cs typeface="Lato"/>
                <a:sym typeface="Lato"/>
              </a:rPr>
              <a:t>Lista de </a:t>
            </a:r>
            <a:r>
              <a:rPr lang="en-US" b="0" i="0" u="none" strike="noStrike" cap="none" dirty="0" err="1">
                <a:solidFill>
                  <a:srgbClr val="0070C0"/>
                </a:solidFill>
                <a:latin typeface="Lato"/>
                <a:ea typeface="Lato"/>
                <a:cs typeface="Lato"/>
                <a:sym typeface="Lato"/>
              </a:rPr>
              <a:t>Chequeo</a:t>
            </a:r>
            <a:r>
              <a:rPr lang="en-US" b="0" i="0" u="none" strike="noStrike" cap="none" dirty="0">
                <a:solidFill>
                  <a:srgbClr val="0070C0"/>
                </a:solidFill>
                <a:latin typeface="Lato"/>
                <a:ea typeface="Lato"/>
                <a:cs typeface="Lato"/>
                <a:sym typeface="Lato"/>
              </a:rPr>
              <a:t> DevOps.</a:t>
            </a:r>
          </a:p>
          <a:p>
            <a:pPr lvl="2" algn="just">
              <a:buClr>
                <a:srgbClr val="126893"/>
              </a:buClr>
              <a:buSzPts val="2000"/>
            </a:pPr>
            <a:endParaRPr lang="es-ES" b="0" i="0" u="none" strike="noStrike" cap="none" dirty="0">
              <a:solidFill>
                <a:srgbClr val="0070C0"/>
              </a:solidFill>
              <a:latin typeface="Lato"/>
              <a:ea typeface="Lato"/>
              <a:cs typeface="Lato"/>
              <a:sym typeface="Lato"/>
            </a:endParaRPr>
          </a:p>
          <a:p>
            <a:pPr lvl="2" algn="just">
              <a:buClr>
                <a:srgbClr val="126893"/>
              </a:buClr>
              <a:buSzPts val="2000"/>
            </a:pPr>
            <a:r>
              <a:rPr lang="es-ES" b="1" i="0" u="none" strike="noStrike" cap="none" dirty="0">
                <a:solidFill>
                  <a:srgbClr val="0070C0"/>
                </a:solidFill>
                <a:latin typeface="Lato"/>
                <a:ea typeface="Lato"/>
                <a:cs typeface="Lato"/>
                <a:sym typeface="Lato"/>
              </a:rPr>
              <a:t>Beneficios y Referencias de DevOps</a:t>
            </a:r>
          </a:p>
          <a:p>
            <a:pPr marL="342900" lvl="2" indent="-342900" algn="just">
              <a:buClr>
                <a:srgbClr val="126893"/>
              </a:buClr>
              <a:buSzPts val="2000"/>
              <a:buFont typeface="Arial"/>
              <a:buChar char="•"/>
            </a:pPr>
            <a:endParaRPr lang="es-ES" b="0" i="0" u="none" strike="noStrike" cap="none" dirty="0">
              <a:solidFill>
                <a:srgbClr val="0070C0"/>
              </a:solidFill>
              <a:latin typeface="Lato"/>
              <a:ea typeface="Lato"/>
              <a:cs typeface="Lato"/>
              <a:sym typeface="Lato"/>
            </a:endParaRP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DevOps Adopción.</a:t>
            </a: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Beneficios de DevOps.</a:t>
            </a: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Beneficios de </a:t>
            </a:r>
            <a:r>
              <a:rPr lang="es-ES" b="0" i="0" u="none" strike="noStrike" cap="none" dirty="0" err="1">
                <a:solidFill>
                  <a:srgbClr val="0070C0"/>
                </a:solidFill>
                <a:latin typeface="Lato"/>
                <a:ea typeface="Lato"/>
                <a:cs typeface="Lato"/>
                <a:sym typeface="Lato"/>
              </a:rPr>
              <a:t>DevSecOps</a:t>
            </a:r>
            <a:r>
              <a:rPr lang="es-ES" b="0" i="0" u="none" strike="noStrike" cap="none" dirty="0">
                <a:solidFill>
                  <a:srgbClr val="0070C0"/>
                </a:solidFill>
                <a:latin typeface="Lato"/>
                <a:ea typeface="Lato"/>
                <a:cs typeface="Lato"/>
                <a:sym typeface="Lato"/>
              </a:rPr>
              <a:t>.</a:t>
            </a: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Ejemplos de casos de éxito en la adopción de DevOps.</a:t>
            </a:r>
          </a:p>
          <a:p>
            <a:pPr marL="342900" lvl="2" indent="-342900" algn="just">
              <a:buClr>
                <a:srgbClr val="126893"/>
              </a:buClr>
              <a:buSzPts val="2000"/>
              <a:buFont typeface="Arial"/>
              <a:buChar char="•"/>
            </a:pPr>
            <a:r>
              <a:rPr lang="es-ES" b="0" i="0" u="none" strike="noStrike" cap="none" dirty="0">
                <a:solidFill>
                  <a:srgbClr val="0070C0"/>
                </a:solidFill>
                <a:latin typeface="Lato"/>
                <a:ea typeface="Lato"/>
                <a:cs typeface="Lato"/>
                <a:sym typeface="Lato"/>
              </a:rPr>
              <a:t>Referencias y recursos adicionales.</a:t>
            </a:r>
            <a:endParaRPr lang="en-US" b="0" i="0" u="none" strike="noStrike" cap="none" dirty="0">
              <a:solidFill>
                <a:srgbClr val="0070C0"/>
              </a:solidFill>
              <a:latin typeface="Lato"/>
              <a:ea typeface="Lato"/>
              <a:cs typeface="Lato"/>
              <a:sym typeface="Lato"/>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17"/>
          <p:cNvSpPr txBox="1">
            <a:spLocks noGrp="1"/>
          </p:cNvSpPr>
          <p:nvPr>
            <p:ph type="title"/>
          </p:nvPr>
        </p:nvSpPr>
        <p:spPr>
          <a:xfrm>
            <a:off x="276532" y="1131945"/>
            <a:ext cx="10281557"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Adopción Incremental</a:t>
            </a:r>
            <a:endParaRPr sz="4400" b="1" i="0" u="none" strike="noStrike" cap="none" dirty="0">
              <a:latin typeface="Lato"/>
              <a:ea typeface="Lato"/>
              <a:cs typeface="Lato"/>
              <a:sym typeface="Lato"/>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3" name="Google Shape;763;p118"/>
          <p:cNvSpPr txBox="1"/>
          <p:nvPr/>
        </p:nvSpPr>
        <p:spPr>
          <a:xfrm>
            <a:off x="246799"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Adopción Incremental</a:t>
            </a:r>
            <a:endParaRPr dirty="0"/>
          </a:p>
        </p:txBody>
      </p:sp>
      <p:sp>
        <p:nvSpPr>
          <p:cNvPr id="764" name="Google Shape;764;p118"/>
          <p:cNvSpPr txBox="1"/>
          <p:nvPr/>
        </p:nvSpPr>
        <p:spPr>
          <a:xfrm>
            <a:off x="355107" y="1118702"/>
            <a:ext cx="10820893" cy="481964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Un enfoque alternativo para la adopción agresiva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una adopción incremental; aunque esto puede tomar más tiempo, representará un riesgo significativamente menor y garantizará una implementación exitosa.</a:t>
            </a:r>
            <a:endParaRPr sz="2000" dirty="0">
              <a:solidFill>
                <a:srgbClr val="0070C0"/>
              </a:solidFill>
            </a:endParaRPr>
          </a:p>
          <a:p>
            <a:pPr marL="0" marR="0" lvl="0" indent="0" algn="just" rtl="0">
              <a:lnSpc>
                <a:spcPct val="100000"/>
              </a:lnSpc>
              <a:spcBef>
                <a:spcPts val="160"/>
              </a:spcBef>
              <a:spcAft>
                <a:spcPts val="0"/>
              </a:spcAft>
              <a:buClr>
                <a:schemeClr val="dk1"/>
              </a:buClr>
              <a:buSzPts val="16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enfoque comienza con la fijación de objetivos pequeños, como la implementación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en aplicaciones individuales mantenidas por un equipo pequeño de desarrolladores.</a:t>
            </a:r>
            <a:endParaRPr sz="2000" dirty="0">
              <a:solidFill>
                <a:srgbClr val="0070C0"/>
              </a:solidFill>
            </a:endParaRPr>
          </a:p>
          <a:p>
            <a:pPr marL="0" marR="0" lvl="0" indent="0" algn="just" rtl="0">
              <a:lnSpc>
                <a:spcPct val="100000"/>
              </a:lnSpc>
              <a:spcBef>
                <a:spcPts val="160"/>
              </a:spcBef>
              <a:spcAft>
                <a:spcPts val="0"/>
              </a:spcAft>
              <a:buClr>
                <a:schemeClr val="dk1"/>
              </a:buClr>
              <a:buSzPts val="16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Una vez que esto se ha hecho con éxito, las lecciones aprendidas se pueden aplicar para objetivos cada vez más grandes hasta que finalmente hay un equilibrio saludable entre las mejoras del proceso y la ejecución del proceso.</a:t>
            </a:r>
            <a:endParaRPr sz="2000" dirty="0">
              <a:solidFill>
                <a:srgbClr val="0070C0"/>
              </a:solidFill>
            </a:endParaRPr>
          </a:p>
          <a:p>
            <a:pPr marL="0" marR="0" lvl="0" indent="0" algn="just" rtl="0">
              <a:lnSpc>
                <a:spcPct val="100000"/>
              </a:lnSpc>
              <a:spcBef>
                <a:spcPts val="160"/>
              </a:spcBef>
              <a:spcAft>
                <a:spcPts val="0"/>
              </a:spcAft>
              <a:buClr>
                <a:schemeClr val="dk1"/>
              </a:buClr>
              <a:buSzPts val="16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desafío clave sigue siendo encontrar un balance entre los complejos entornos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de la organización, la velocidad de implementación y el riesgo, que deben hacerse para que trabajen juntos.</a:t>
            </a: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71" name="Google Shape;771;p119"/>
          <p:cNvSpPr txBox="1"/>
          <p:nvPr/>
        </p:nvSpPr>
        <p:spPr>
          <a:xfrm>
            <a:off x="246799" y="1532714"/>
            <a:ext cx="10929201" cy="418011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Por lo tanto,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debe planearse para la mejora continua y no hacer la implementación de un evento de una sola vez.</a:t>
            </a:r>
            <a:endParaRPr sz="20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Una estrategia incremental tiene que preferiblemente ser hecha en un acercamiento cíclico, escalonado que minimice riesgos y costes de la adopción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para construir los conjuntos de habilidades internas necesarias y el ímpetu para implementar ciclos más grandes y más rápidos.</a:t>
            </a:r>
            <a:endParaRPr sz="20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Cada paso se construirá en el paso previo, en materia de inversión y preparación durante todo el ciclo global.</a:t>
            </a:r>
            <a:endParaRPr sz="20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horas dedicadas al desarrollo serán realistas para la mayoría de las empresas y variarán ampliamente de acuerdo con la cultura y la política de una organización.</a:t>
            </a:r>
            <a:endParaRPr sz="20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
        <p:nvSpPr>
          <p:cNvPr id="2" name="Google Shape;763;p118">
            <a:extLst>
              <a:ext uri="{FF2B5EF4-FFF2-40B4-BE49-F238E27FC236}">
                <a16:creationId xmlns:a16="http://schemas.microsoft.com/office/drawing/2014/main" id="{AB7A16F6-4E57-58FA-27CD-979D4695202E}"/>
              </a:ext>
            </a:extLst>
          </p:cNvPr>
          <p:cNvSpPr txBox="1"/>
          <p:nvPr/>
        </p:nvSpPr>
        <p:spPr>
          <a:xfrm>
            <a:off x="246799"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Adopción Incremental</a:t>
            </a:r>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8" name="Google Shape;778;p120"/>
          <p:cNvSpPr txBox="1"/>
          <p:nvPr/>
        </p:nvSpPr>
        <p:spPr>
          <a:xfrm>
            <a:off x="246799" y="2560151"/>
            <a:ext cx="5142412" cy="211618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 probable que las reuniones de grupo consuman la mayor parte de las horas, con estimaciones basadas en tener pequeños equipos de implementación de 1 a 3 personas que interactúan continuamente con el personal clave de 2-4 personas de una aplicación.</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pic>
        <p:nvPicPr>
          <p:cNvPr id="779" name="Google Shape;779;p120"/>
          <p:cNvPicPr preferRelativeResize="0"/>
          <p:nvPr/>
        </p:nvPicPr>
        <p:blipFill rotWithShape="1">
          <a:blip r:embed="rId3">
            <a:alphaModFix/>
          </a:blip>
          <a:srcRect/>
          <a:stretch/>
        </p:blipFill>
        <p:spPr>
          <a:xfrm>
            <a:off x="5852160" y="1051453"/>
            <a:ext cx="6383385" cy="4947123"/>
          </a:xfrm>
          <a:prstGeom prst="rect">
            <a:avLst/>
          </a:prstGeom>
          <a:noFill/>
          <a:ln>
            <a:noFill/>
          </a:ln>
        </p:spPr>
      </p:pic>
      <p:sp>
        <p:nvSpPr>
          <p:cNvPr id="2" name="Google Shape;763;p118">
            <a:extLst>
              <a:ext uri="{FF2B5EF4-FFF2-40B4-BE49-F238E27FC236}">
                <a16:creationId xmlns:a16="http://schemas.microsoft.com/office/drawing/2014/main" id="{197D8460-44B4-5F18-C83C-B362817738BE}"/>
              </a:ext>
            </a:extLst>
          </p:cNvPr>
          <p:cNvSpPr txBox="1"/>
          <p:nvPr/>
        </p:nvSpPr>
        <p:spPr>
          <a:xfrm>
            <a:off x="246799"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Adopción Incremental</a:t>
            </a:r>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21"/>
          <p:cNvSpPr txBox="1">
            <a:spLocks noGrp="1"/>
          </p:cNvSpPr>
          <p:nvPr>
            <p:ph type="title"/>
          </p:nvPr>
        </p:nvSpPr>
        <p:spPr>
          <a:xfrm>
            <a:off x="301612" y="1087556"/>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err="1">
                <a:latin typeface="Lato"/>
                <a:ea typeface="Lato"/>
                <a:cs typeface="Lato"/>
                <a:sym typeface="Lato"/>
              </a:rPr>
              <a:t>System</a:t>
            </a:r>
            <a:r>
              <a:rPr lang="es-ES" sz="4400" b="1" i="0" u="none" strike="noStrike" cap="none" dirty="0">
                <a:latin typeface="Lato"/>
                <a:ea typeface="Lato"/>
                <a:cs typeface="Lato"/>
                <a:sym typeface="Lato"/>
              </a:rPr>
              <a:t> </a:t>
            </a:r>
            <a:r>
              <a:rPr lang="es-ES" sz="4400" b="1" i="0" u="none" strike="noStrike" cap="none" dirty="0" err="1">
                <a:latin typeface="Lato"/>
                <a:ea typeface="Lato"/>
                <a:cs typeface="Lato"/>
                <a:sym typeface="Lato"/>
              </a:rPr>
              <a:t>Thinking</a:t>
            </a:r>
            <a:endParaRPr sz="4400" b="1" i="0" u="none" strike="noStrike" cap="none" dirty="0">
              <a:latin typeface="Lato"/>
              <a:ea typeface="Lato"/>
              <a:cs typeface="Lato"/>
              <a:sym typeface="Lato"/>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0" name="Google Shape;790;p122"/>
          <p:cNvSpPr txBox="1"/>
          <p:nvPr/>
        </p:nvSpPr>
        <p:spPr>
          <a:xfrm>
            <a:off x="300066"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System Thinking</a:t>
            </a:r>
            <a:endParaRPr sz="2800" b="1" i="0" u="none" strike="noStrike" cap="none">
              <a:solidFill>
                <a:srgbClr val="FF4300"/>
              </a:solidFill>
              <a:latin typeface="Lato"/>
              <a:ea typeface="Lato"/>
              <a:cs typeface="Lato"/>
              <a:sym typeface="Lato"/>
            </a:endParaRPr>
          </a:p>
        </p:txBody>
      </p:sp>
      <p:sp>
        <p:nvSpPr>
          <p:cNvPr id="791" name="Google Shape;791;p122"/>
          <p:cNvSpPr txBox="1"/>
          <p:nvPr/>
        </p:nvSpPr>
        <p:spPr>
          <a:xfrm>
            <a:off x="300066" y="1550126"/>
            <a:ext cx="10875934" cy="418011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i="0" u="none" strike="noStrike" cap="none" dirty="0">
                <a:solidFill>
                  <a:srgbClr val="0070C0"/>
                </a:solidFill>
                <a:latin typeface="Lato"/>
                <a:ea typeface="Lato"/>
                <a:cs typeface="Lato"/>
                <a:sym typeface="Lato"/>
              </a:rPr>
              <a:t>Lo más importante es que las organizaciones de </a:t>
            </a:r>
            <a:r>
              <a:rPr lang="es-ES" sz="2000" i="0" u="none" strike="noStrike" cap="none" dirty="0" err="1">
                <a:solidFill>
                  <a:srgbClr val="0070C0"/>
                </a:solidFill>
                <a:latin typeface="Lato"/>
                <a:ea typeface="Lato"/>
                <a:cs typeface="Lato"/>
                <a:sym typeface="Lato"/>
              </a:rPr>
              <a:t>DevOps</a:t>
            </a:r>
            <a:r>
              <a:rPr lang="es-ES" sz="2000" i="0" u="none" strike="noStrike" cap="none" dirty="0">
                <a:solidFill>
                  <a:srgbClr val="0070C0"/>
                </a:solidFill>
                <a:latin typeface="Lato"/>
                <a:ea typeface="Lato"/>
                <a:cs typeface="Lato"/>
                <a:sym typeface="Lato"/>
              </a:rPr>
              <a:t> siempre piensan en términos de Sistemas. Sistemas significa conjuntos de procesos integrados que trabajan hacia objetivos comunes.</a:t>
            </a:r>
            <a:endParaRPr sz="2000"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200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i="0" u="none" strike="noStrike" cap="none" dirty="0">
                <a:solidFill>
                  <a:srgbClr val="0070C0"/>
                </a:solidFill>
                <a:latin typeface="Lato"/>
                <a:ea typeface="Lato"/>
                <a:cs typeface="Lato"/>
                <a:sym typeface="Lato"/>
              </a:rPr>
              <a:t>Para las organizaciones de </a:t>
            </a:r>
            <a:r>
              <a:rPr lang="es-ES" sz="2000" i="0" u="none" strike="noStrike" cap="none" dirty="0" err="1">
                <a:solidFill>
                  <a:srgbClr val="0070C0"/>
                </a:solidFill>
                <a:latin typeface="Lato"/>
                <a:ea typeface="Lato"/>
                <a:cs typeface="Lato"/>
                <a:sym typeface="Lato"/>
              </a:rPr>
              <a:t>DevOps</a:t>
            </a:r>
            <a:r>
              <a:rPr lang="es-ES" sz="2000" i="0" u="none" strike="noStrike" cap="none" dirty="0">
                <a:solidFill>
                  <a:srgbClr val="0070C0"/>
                </a:solidFill>
                <a:latin typeface="Lato"/>
                <a:ea typeface="Lato"/>
                <a:cs typeface="Lato"/>
                <a:sym typeface="Lato"/>
              </a:rPr>
              <a:t>, Sistema significa el negocio como un todo, no sus departamentos o equipos específicos.</a:t>
            </a:r>
            <a:endParaRPr sz="2000"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200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i="0" u="none" strike="noStrike" cap="none" dirty="0">
                <a:solidFill>
                  <a:srgbClr val="0070C0"/>
                </a:solidFill>
                <a:latin typeface="Lato"/>
                <a:ea typeface="Lato"/>
                <a:cs typeface="Lato"/>
                <a:sym typeface="Lato"/>
              </a:rPr>
              <a:t>Organizar actividades de confianza en el desarrollo del software implica procedimientos y procesos variados.</a:t>
            </a:r>
            <a:endParaRPr sz="2000"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200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i="0" u="none" strike="noStrike" cap="none" dirty="0">
                <a:solidFill>
                  <a:srgbClr val="0070C0"/>
                </a:solidFill>
                <a:latin typeface="Lato"/>
                <a:ea typeface="Lato"/>
                <a:cs typeface="Lato"/>
                <a:sym typeface="Lato"/>
              </a:rPr>
              <a:t>Los equipos de desarrolladores escriben el código y después los </a:t>
            </a:r>
            <a:r>
              <a:rPr lang="es-ES" sz="2000" i="0" u="none" strike="noStrike" cap="none" dirty="0" err="1">
                <a:solidFill>
                  <a:srgbClr val="0070C0"/>
                </a:solidFill>
                <a:latin typeface="Lato"/>
                <a:ea typeface="Lato"/>
                <a:cs typeface="Lato"/>
                <a:sym typeface="Lato"/>
              </a:rPr>
              <a:t>Testers</a:t>
            </a:r>
            <a:r>
              <a:rPr lang="es-ES" sz="2000" i="0" u="none" strike="noStrike" cap="none" dirty="0">
                <a:solidFill>
                  <a:srgbClr val="0070C0"/>
                </a:solidFill>
                <a:latin typeface="Lato"/>
                <a:ea typeface="Lato"/>
                <a:cs typeface="Lato"/>
                <a:sym typeface="Lato"/>
              </a:rPr>
              <a:t> los prueban y los operadores proporcionan la infraestructura para ejecutarlos y finalmente los clientes los consumen.</a:t>
            </a:r>
            <a:endParaRPr sz="2000" i="0" u="none" strike="noStrike" cap="none" dirty="0">
              <a:solidFill>
                <a:srgbClr val="0070C0"/>
              </a:solidFill>
              <a:latin typeface="Lato"/>
              <a:ea typeface="Lato"/>
              <a:cs typeface="Lato"/>
              <a:sym typeface="Lato"/>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8" name="Google Shape;798;p123"/>
          <p:cNvSpPr txBox="1"/>
          <p:nvPr/>
        </p:nvSpPr>
        <p:spPr>
          <a:xfrm>
            <a:off x="300067" y="1506583"/>
            <a:ext cx="10875934" cy="393777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Puede haber muchas personas y procedimientos involucrados en este proceso.</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pensamiento de </a:t>
            </a:r>
            <a:r>
              <a:rPr lang="es-ES" sz="2000" b="1" i="0" u="none" strike="noStrike" cap="none" dirty="0">
                <a:solidFill>
                  <a:srgbClr val="0070C0"/>
                </a:solidFill>
                <a:latin typeface="Lato"/>
                <a:ea typeface="Lato"/>
                <a:cs typeface="Lato"/>
                <a:sym typeface="Lato"/>
              </a:rPr>
              <a:t>Sistemas</a:t>
            </a:r>
            <a:r>
              <a:rPr lang="es-ES" sz="2000" b="0" i="0" u="none" strike="noStrike" cap="none" dirty="0">
                <a:solidFill>
                  <a:srgbClr val="0070C0"/>
                </a:solidFill>
                <a:latin typeface="Lato"/>
                <a:ea typeface="Lato"/>
                <a:cs typeface="Lato"/>
                <a:sym typeface="Lato"/>
              </a:rPr>
              <a:t> significa que cada equipo debe ser consciente de las acciones de todos los demás equipos que trabajan en las líneas de desarrollo y en última instancia las entregas se realizan al cliente.</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define cómo las acciones pueden afectar no solo al equipo sino a todo el </a:t>
            </a:r>
            <a:r>
              <a:rPr lang="es-ES" sz="2000" b="1" i="0" u="none" strike="noStrike" cap="none" dirty="0">
                <a:solidFill>
                  <a:srgbClr val="0070C0"/>
                </a:solidFill>
                <a:latin typeface="Lato"/>
                <a:ea typeface="Lato"/>
                <a:cs typeface="Lato"/>
                <a:sym typeface="Lato"/>
              </a:rPr>
              <a:t>Sistema</a:t>
            </a:r>
            <a:r>
              <a:rPr lang="es-ES" sz="2000" b="0" i="0" u="none" strike="noStrike" cap="none" dirty="0">
                <a:solidFill>
                  <a:srgbClr val="0070C0"/>
                </a:solidFill>
                <a:latin typeface="Lato"/>
                <a:ea typeface="Lato"/>
                <a:cs typeface="Lato"/>
                <a:sym typeface="Lato"/>
              </a:rPr>
              <a:t>. Esto significa que los desarrolladores podrían tener una mayor visibilidad en el ciclo de vida completo de las piezas del código que escriben.</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Esto también significa tomar conciencia de las posibles ramificaciones de un cambio en lugar de olvidarse de las modificaciones después de que se hayan terminados los códigos.</a:t>
            </a:r>
            <a:endParaRPr sz="2000" b="0" i="0" u="none" strike="noStrike" cap="none" dirty="0">
              <a:solidFill>
                <a:srgbClr val="0070C0"/>
              </a:solidFill>
              <a:latin typeface="Lato"/>
              <a:ea typeface="Lato"/>
              <a:cs typeface="Lato"/>
              <a:sym typeface="Lato"/>
            </a:endParaRPr>
          </a:p>
        </p:txBody>
      </p:sp>
      <p:sp>
        <p:nvSpPr>
          <p:cNvPr id="2" name="Google Shape;790;p122">
            <a:extLst>
              <a:ext uri="{FF2B5EF4-FFF2-40B4-BE49-F238E27FC236}">
                <a16:creationId xmlns:a16="http://schemas.microsoft.com/office/drawing/2014/main" id="{F8C0C969-1135-795F-6800-22F885D7CE52}"/>
              </a:ext>
            </a:extLst>
          </p:cNvPr>
          <p:cNvSpPr txBox="1"/>
          <p:nvPr/>
        </p:nvSpPr>
        <p:spPr>
          <a:xfrm>
            <a:off x="300066"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System Thinking</a:t>
            </a:r>
            <a:endParaRPr sz="2800" b="1" i="0" u="none" strike="noStrike" cap="none">
              <a:solidFill>
                <a:srgbClr val="FF4300"/>
              </a:solidFill>
              <a:latin typeface="Lato"/>
              <a:ea typeface="Lato"/>
              <a:cs typeface="Lato"/>
              <a:sym typeface="Lato"/>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5" name="Google Shape;805;p124"/>
          <p:cNvSpPr txBox="1"/>
          <p:nvPr/>
        </p:nvSpPr>
        <p:spPr>
          <a:xfrm>
            <a:off x="300067" y="1698174"/>
            <a:ext cx="10875934" cy="396239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También significa que los administradores de </a:t>
            </a:r>
            <a:r>
              <a:rPr lang="es-ES" sz="2000" b="1" i="0" u="none" strike="noStrike" cap="none" dirty="0">
                <a:solidFill>
                  <a:srgbClr val="0070C0"/>
                </a:solidFill>
                <a:latin typeface="Lato"/>
                <a:ea typeface="Lato"/>
                <a:cs typeface="Lato"/>
                <a:sym typeface="Lato"/>
              </a:rPr>
              <a:t>Sistemas</a:t>
            </a:r>
            <a:r>
              <a:rPr lang="es-ES" sz="2000" b="0" i="0" u="none" strike="noStrike" cap="none" dirty="0">
                <a:solidFill>
                  <a:srgbClr val="0070C0"/>
                </a:solidFill>
                <a:latin typeface="Lato"/>
                <a:ea typeface="Lato"/>
                <a:cs typeface="Lato"/>
                <a:sym typeface="Lato"/>
              </a:rPr>
              <a:t> deben entender completamente el impacto del rendimiento en las aplicaciones una vez que se liberan a los clientes.</a:t>
            </a:r>
            <a:endParaRPr sz="20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pensamiento sistemático forma un excelente enfoque para pensar también sobre la culpa.</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Tradicionalmente, cuando alguien forzaba partes de código hacia la producción, que causaban interrupciones importantes del servicio, eran señalados, reprendidos e incluso potencialmente despedidos.</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Un pensamiento sistemático ha sido capaz de eliminar estas inclinaciones iniciales para la culpa individual.</a:t>
            </a:r>
            <a:endParaRPr sz="2000" dirty="0">
              <a:solidFill>
                <a:srgbClr val="0070C0"/>
              </a:solidFill>
            </a:endParaRPr>
          </a:p>
        </p:txBody>
      </p:sp>
      <p:sp>
        <p:nvSpPr>
          <p:cNvPr id="2" name="Google Shape;790;p122">
            <a:extLst>
              <a:ext uri="{FF2B5EF4-FFF2-40B4-BE49-F238E27FC236}">
                <a16:creationId xmlns:a16="http://schemas.microsoft.com/office/drawing/2014/main" id="{A50A5F5B-3D73-3347-8148-A570AA0BC7A3}"/>
              </a:ext>
            </a:extLst>
          </p:cNvPr>
          <p:cNvSpPr txBox="1"/>
          <p:nvPr/>
        </p:nvSpPr>
        <p:spPr>
          <a:xfrm>
            <a:off x="300066"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System Thinking</a:t>
            </a:r>
            <a:endParaRPr sz="2800" b="1" i="0" u="none" strike="noStrike" cap="none">
              <a:solidFill>
                <a:srgbClr val="FF4300"/>
              </a:solidFill>
              <a:latin typeface="Lato"/>
              <a:ea typeface="Lato"/>
              <a:cs typeface="Lato"/>
              <a:sym typeface="Lato"/>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2" name="Google Shape;812;p125"/>
          <p:cNvSpPr txBox="1"/>
          <p:nvPr/>
        </p:nvSpPr>
        <p:spPr>
          <a:xfrm>
            <a:off x="300066" y="2037807"/>
            <a:ext cx="10875934" cy="291737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Se trata de no culpar a un individuo que fue lo suficientemente desafortunado al pulsar el botón, sino al sistema que permitió que esto sucediera.</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pensamiento sistemático tratará incidentes como éstos como fallas en el </a:t>
            </a:r>
            <a:r>
              <a:rPr lang="es-ES" sz="2000" b="1" i="0" u="none" strike="noStrike" cap="none" dirty="0">
                <a:solidFill>
                  <a:srgbClr val="0070C0"/>
                </a:solidFill>
                <a:latin typeface="Lato"/>
                <a:ea typeface="Lato"/>
                <a:cs typeface="Lato"/>
                <a:sym typeface="Lato"/>
              </a:rPr>
              <a:t>Sistema</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equipo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investigará inmediatamente las causas; no por personas que hicieron esto, sino cómo esto podría producirse en absoluto. Se puede mirar en las causas de por qué las pruebas automatizadas no pudieron atrapar la falla que lleva al principio de aprendizaje y experimentación.</a:t>
            </a:r>
            <a:endParaRPr dirty="0">
              <a:solidFill>
                <a:srgbClr val="0070C0"/>
              </a:solidFill>
            </a:endParaRPr>
          </a:p>
        </p:txBody>
      </p:sp>
      <p:sp>
        <p:nvSpPr>
          <p:cNvPr id="2" name="Google Shape;790;p122">
            <a:extLst>
              <a:ext uri="{FF2B5EF4-FFF2-40B4-BE49-F238E27FC236}">
                <a16:creationId xmlns:a16="http://schemas.microsoft.com/office/drawing/2014/main" id="{C3158930-7DDA-C2C0-7EF6-E1C5D01DE400}"/>
              </a:ext>
            </a:extLst>
          </p:cNvPr>
          <p:cNvSpPr txBox="1"/>
          <p:nvPr/>
        </p:nvSpPr>
        <p:spPr>
          <a:xfrm>
            <a:off x="300066"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System Thinking</a:t>
            </a:r>
            <a:endParaRPr sz="2800" b="1" i="0" u="none" strike="noStrike" cap="none">
              <a:solidFill>
                <a:srgbClr val="FF4300"/>
              </a:solidFill>
              <a:latin typeface="Lato"/>
              <a:ea typeface="Lato"/>
              <a:cs typeface="Lato"/>
              <a:sym typeface="Lato"/>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8" name="Google Shape;818;p126"/>
          <p:cNvSpPr txBox="1"/>
          <p:nvPr/>
        </p:nvSpPr>
        <p:spPr>
          <a:xfrm>
            <a:off x="300065"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Experimentación y Aprendizaje</a:t>
            </a:r>
            <a:endParaRPr dirty="0"/>
          </a:p>
        </p:txBody>
      </p:sp>
      <p:sp>
        <p:nvSpPr>
          <p:cNvPr id="819" name="Google Shape;819;p126"/>
          <p:cNvSpPr txBox="1"/>
          <p:nvPr/>
        </p:nvSpPr>
        <p:spPr>
          <a:xfrm>
            <a:off x="300065" y="2360024"/>
            <a:ext cx="10875935" cy="230777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organizaciones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siempre experimentan y aprenden de errores anteriores.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En un caso en que un desarrollador para el sistema, el incidente se investigaría a fondo reuniendo a personas apropiadas e incorporando arreglos para evitar recidivas futuras.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incidente sería arreglado así que incluso si alguien hace la misma cosa otra vez, el sistema lo evitaría.</a:t>
            </a:r>
            <a:endParaRPr dirty="0">
              <a:solidFill>
                <a:srgbClr val="0070C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1480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6" name="Google Shape;826;p127"/>
          <p:cNvSpPr txBox="1"/>
          <p:nvPr/>
        </p:nvSpPr>
        <p:spPr>
          <a:xfrm>
            <a:off x="300065" y="1355937"/>
            <a:ext cx="10875935" cy="420403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gente aprende de sus errores y la organización permite a todos experimentar en lugar de obligarlos a centrarse en un conjunto restringido de tareas.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organizaciones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siempre están fomentando la creatividad y el pensamiento fuera de la caja en lugar de preservar los enfoques de la mentalidad de las viejas maneras.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Esto, naturalmente, animaría a todos a ser humildes, no hay ideas perfectas todas se podrían desafiar.</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ha sido capaz de establecer precedentes en la experimentación siendo aceptable, incluso si terminan en los fracasos, ya que eventualmente los fracasos son las mejores maneras de aprender.</a:t>
            </a:r>
            <a:endParaRPr dirty="0">
              <a:solidFill>
                <a:srgbClr val="0070C0"/>
              </a:solidFill>
            </a:endParaRPr>
          </a:p>
        </p:txBody>
      </p:sp>
      <p:sp>
        <p:nvSpPr>
          <p:cNvPr id="2" name="Google Shape;818;p126">
            <a:extLst>
              <a:ext uri="{FF2B5EF4-FFF2-40B4-BE49-F238E27FC236}">
                <a16:creationId xmlns:a16="http://schemas.microsoft.com/office/drawing/2014/main" id="{A98BA541-8CAC-9C6D-4CC9-2DF855CA6E18}"/>
              </a:ext>
            </a:extLst>
          </p:cNvPr>
          <p:cNvSpPr txBox="1"/>
          <p:nvPr/>
        </p:nvSpPr>
        <p:spPr>
          <a:xfrm>
            <a:off x="300065"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Experimentación y Aprendizaje</a:t>
            </a:r>
            <a:endParaRPr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28"/>
          <p:cNvSpPr txBox="1">
            <a:spLocks noGrp="1"/>
          </p:cNvSpPr>
          <p:nvPr>
            <p:ph type="title"/>
          </p:nvPr>
        </p:nvSpPr>
        <p:spPr>
          <a:xfrm>
            <a:off x="271736" y="1096434"/>
            <a:ext cx="10281557"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err="1">
                <a:latin typeface="Lato"/>
                <a:ea typeface="Lato"/>
                <a:cs typeface="Lato"/>
                <a:sym typeface="Lato"/>
              </a:rPr>
              <a:t>Feedback</a:t>
            </a:r>
            <a:endParaRPr sz="4400" b="1" i="0" u="none" strike="noStrike" cap="none" dirty="0">
              <a:latin typeface="Lato"/>
              <a:ea typeface="Lato"/>
              <a:cs typeface="Lato"/>
              <a:sym typeface="Lato"/>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7" name="Google Shape;837;p129"/>
          <p:cNvSpPr txBox="1"/>
          <p:nvPr/>
        </p:nvSpPr>
        <p:spPr>
          <a:xfrm>
            <a:off x="300065"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Feedback</a:t>
            </a:r>
            <a:endParaRPr sz="2800" b="1" i="0" u="none" strike="noStrike" cap="none">
              <a:solidFill>
                <a:srgbClr val="FF4300"/>
              </a:solidFill>
              <a:latin typeface="Lato"/>
              <a:ea typeface="Lato"/>
              <a:cs typeface="Lato"/>
              <a:sym typeface="Lato"/>
            </a:endParaRPr>
          </a:p>
        </p:txBody>
      </p:sp>
      <p:sp>
        <p:nvSpPr>
          <p:cNvPr id="838" name="Google Shape;838;p129"/>
          <p:cNvSpPr txBox="1"/>
          <p:nvPr/>
        </p:nvSpPr>
        <p:spPr>
          <a:xfrm>
            <a:off x="300065" y="1419492"/>
            <a:ext cx="10875935" cy="427590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Sin ningún tipo de retroalimentación, el aprendizaje sería ineficiente, por lo que la implementación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siempre anima a diferentes tipos de retroalimentación.</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retroalimentación ocurre entre los pares en los mismos equipos y entre negocio en la forma de retroalimentación de los clientes.</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mantiene los canales de comunicación abiertos para facilitar la retroalimentación y permitir una infiltración de los clientes a los niveles de desarrollo y operación.</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alienta el desarrollo rápido y sus ciclos de retroalimentación no son diferentes.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Para proporcionar las características al cliente en el tiempo posible más corto es crítico que la retroalimentación se reciba lo más pronto posible.</a:t>
            </a: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4" name="Google Shape;844;p130"/>
          <p:cNvSpPr txBox="1"/>
          <p:nvPr/>
        </p:nvSpPr>
        <p:spPr>
          <a:xfrm>
            <a:off x="220166" y="260319"/>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Feedback</a:t>
            </a:r>
            <a:endParaRPr sz="2800" b="1" i="0" u="none" strike="noStrike" cap="none">
              <a:solidFill>
                <a:srgbClr val="FF4300"/>
              </a:solidFill>
              <a:latin typeface="Lato"/>
              <a:ea typeface="Lato"/>
              <a:cs typeface="Lato"/>
              <a:sym typeface="Lato"/>
            </a:endParaRPr>
          </a:p>
        </p:txBody>
      </p:sp>
      <p:sp>
        <p:nvSpPr>
          <p:cNvPr id="845" name="Google Shape;845;p130"/>
          <p:cNvSpPr txBox="1"/>
          <p:nvPr/>
        </p:nvSpPr>
        <p:spPr>
          <a:xfrm>
            <a:off x="301841" y="1306282"/>
            <a:ext cx="10874159" cy="462155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enfoques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han revertido los enfoques tradicionales y los clientes controlan el desarrollo a través de canales de retroalimentación abiertos.</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clientes son capaces de proporcionar retroalimentación inmediata que es cribada y priorizada y se convierte en nuevos códigos que se aplican a la infraestructura para salir a los clientes de nuevo a través de un bucle de retroalimentación.</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 igualmente importante para la participación y la interacción de las personas que ofrecen la aplicación como los analistas de negocio, ingenieros de red, desarrolladores, probadores, etc.</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riesgos de la producción se mitigan con la prueba de conceptos en múltiples fases y la superación de la resistencia al cambio.</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Aunque un enfoque de proceso incremental lleva años, los resultados son siempre transformadores, el punto final es que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dinámico.</a:t>
            </a:r>
            <a:endParaRPr dirty="0">
              <a:solidFill>
                <a:srgbClr val="0070C0"/>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1"/>
          <p:cNvSpPr txBox="1">
            <a:spLocks noGrp="1"/>
          </p:cNvSpPr>
          <p:nvPr>
            <p:ph type="title"/>
          </p:nvPr>
        </p:nvSpPr>
        <p:spPr>
          <a:xfrm>
            <a:off x="291891" y="1398275"/>
            <a:ext cx="7250974"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Herramientas para el Apoyo de la Cultura </a:t>
            </a:r>
            <a:r>
              <a:rPr lang="es-ES" sz="4400" b="1" i="0" u="none" strike="noStrike" cap="none" dirty="0" err="1">
                <a:latin typeface="Lato"/>
                <a:ea typeface="Lato"/>
                <a:cs typeface="Lato"/>
                <a:sym typeface="Lato"/>
              </a:rPr>
              <a:t>DevOps</a:t>
            </a:r>
            <a:endParaRPr sz="4400" b="1" i="0" u="none" strike="noStrike" cap="none" dirty="0">
              <a:latin typeface="Lato"/>
              <a:ea typeface="Lato"/>
              <a:cs typeface="Lato"/>
              <a:sym typeface="Lato"/>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132"/>
          <p:cNvSpPr txBox="1"/>
          <p:nvPr/>
        </p:nvSpPr>
        <p:spPr>
          <a:xfrm>
            <a:off x="229044"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Herramientas DevOps</a:t>
            </a:r>
            <a:endParaRPr sz="2800" b="1" i="0" u="none" strike="noStrike" cap="none" dirty="0">
              <a:solidFill>
                <a:srgbClr val="FF4300"/>
              </a:solidFill>
              <a:latin typeface="Lato"/>
              <a:ea typeface="Lato"/>
              <a:cs typeface="Lato"/>
              <a:sym typeface="Lato"/>
            </a:endParaRPr>
          </a:p>
        </p:txBody>
      </p:sp>
      <p:sp>
        <p:nvSpPr>
          <p:cNvPr id="857" name="Google Shape;857;p132"/>
          <p:cNvSpPr txBox="1"/>
          <p:nvPr/>
        </p:nvSpPr>
        <p:spPr>
          <a:xfrm>
            <a:off x="292963" y="1245323"/>
            <a:ext cx="10883037" cy="456689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El uso de herramientas no es hacer </a:t>
            </a:r>
            <a:r>
              <a:rPr lang="es-ES" sz="2000" b="1" i="0" u="none" strike="noStrike" cap="none" dirty="0" err="1">
                <a:solidFill>
                  <a:srgbClr val="0070C0"/>
                </a:solidFill>
                <a:latin typeface="Lato"/>
                <a:ea typeface="Lato"/>
                <a:cs typeface="Lato"/>
                <a:sym typeface="Lato"/>
              </a:rPr>
              <a:t>DevOps</a:t>
            </a:r>
            <a:r>
              <a:rPr lang="es-ES" sz="2000" b="1"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Hacer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sin el uso de herramientas es complejo si entendemos que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tiene componentes de automatización.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y será un tema cultural y no será tan solo el conjunto de herramientas.</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Miremos un ejemplo, las herramientas no hacen cultura, pensemos en una empresa que desea hacer que sus reuniones internas inicien a tiempo. Si la compañía compra un software de gestión de reuniones, ¿logrará que las reuniones inicien a tiempo?</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Si la cultura interna es iniciar reuniones tarde, se deberá trabajar en cambiar la cultura interna primero. La herramienta por más buena que sea no logrará hacer que la cultura cambie.</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1" u="none" strike="noStrike" cap="none" dirty="0">
                <a:solidFill>
                  <a:srgbClr val="0070C0"/>
                </a:solidFill>
                <a:latin typeface="Lato"/>
                <a:ea typeface="Lato"/>
                <a:cs typeface="Lato"/>
                <a:sym typeface="Lato"/>
              </a:rPr>
              <a:t>¿Qué herramientas para DevOps o llamadas DevOps conocen los candidatos a la Certificación DevOps Essentials? </a:t>
            </a:r>
          </a:p>
          <a:p>
            <a:pPr marL="0" marR="0" lvl="0" indent="0" algn="just" rtl="0">
              <a:lnSpc>
                <a:spcPct val="100000"/>
              </a:lnSpc>
              <a:spcBef>
                <a:spcPts val="200"/>
              </a:spcBef>
              <a:spcAft>
                <a:spcPts val="0"/>
              </a:spcAft>
              <a:buClr>
                <a:srgbClr val="126893"/>
              </a:buClr>
              <a:buSzPts val="2000"/>
              <a:buFont typeface="Arial"/>
              <a:buNone/>
            </a:pPr>
            <a:r>
              <a:rPr lang="es-ES" sz="2000" b="1" i="1" u="none" strike="noStrike" cap="none" dirty="0">
                <a:solidFill>
                  <a:srgbClr val="0070C0"/>
                </a:solidFill>
                <a:latin typeface="Lato"/>
                <a:ea typeface="Lato"/>
                <a:cs typeface="Lato"/>
                <a:sym typeface="Lato"/>
              </a:rPr>
              <a:t>¿Qué hacen puntualmente esas herramientas?</a:t>
            </a:r>
            <a:endParaRPr dirty="0">
              <a:solidFill>
                <a:srgbClr val="0070C0"/>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33"/>
          <p:cNvSpPr txBox="1"/>
          <p:nvPr/>
        </p:nvSpPr>
        <p:spPr>
          <a:xfrm>
            <a:off x="4911635" y="101345"/>
            <a:ext cx="6055360" cy="95410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Herramientas </a:t>
            </a:r>
            <a:endParaRPr/>
          </a:p>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DevOps</a:t>
            </a:r>
            <a:endParaRPr sz="2800" b="1" i="0" u="none" strike="noStrike" cap="none">
              <a:solidFill>
                <a:srgbClr val="FF4300"/>
              </a:solidFill>
              <a:latin typeface="Lato"/>
              <a:ea typeface="Lato"/>
              <a:cs typeface="Lato"/>
              <a:sym typeface="Lato"/>
            </a:endParaRPr>
          </a:p>
        </p:txBody>
      </p:sp>
      <p:sp>
        <p:nvSpPr>
          <p:cNvPr id="863" name="Google Shape;863;p133"/>
          <p:cNvSpPr txBox="1"/>
          <p:nvPr/>
        </p:nvSpPr>
        <p:spPr>
          <a:xfrm>
            <a:off x="7325710" y="1912885"/>
            <a:ext cx="3837590" cy="224921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Sin herramientas adecuadas, la fusión de roles y deberes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puede crear caos y resultados no deseados que incluyen problemas relacionados con escalabilidad, confiabilidad y administración de carga.</a:t>
            </a:r>
            <a:endParaRPr sz="2000" b="0" i="1" u="none" strike="noStrike" cap="none" dirty="0">
              <a:solidFill>
                <a:srgbClr val="0070C0"/>
              </a:solidFill>
              <a:latin typeface="Lato"/>
              <a:ea typeface="Lato"/>
              <a:cs typeface="Lato"/>
              <a:sym typeface="Lato"/>
            </a:endParaRPr>
          </a:p>
        </p:txBody>
      </p:sp>
      <p:pic>
        <p:nvPicPr>
          <p:cNvPr id="864" name="Google Shape;864;p133"/>
          <p:cNvPicPr preferRelativeResize="0"/>
          <p:nvPr/>
        </p:nvPicPr>
        <p:blipFill rotWithShape="1">
          <a:blip r:embed="rId3">
            <a:alphaModFix/>
          </a:blip>
          <a:srcRect l="800" t="5968" r="2678" b="2222"/>
          <a:stretch/>
        </p:blipFill>
        <p:spPr>
          <a:xfrm>
            <a:off x="49213" y="157653"/>
            <a:ext cx="7276498" cy="5384757"/>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0+ Best DevOps Tools | Git, Jenkins, Selenium | Edureka">
            <a:extLst>
              <a:ext uri="{FF2B5EF4-FFF2-40B4-BE49-F238E27FC236}">
                <a16:creationId xmlns:a16="http://schemas.microsoft.com/office/drawing/2014/main" id="{BC29104B-ADF2-E656-7910-A0B45BE63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895" y="1021632"/>
            <a:ext cx="7734935" cy="4647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5D71D2-CF6B-F6AB-8CF1-5C7E0E9A89A0}"/>
              </a:ext>
            </a:extLst>
          </p:cNvPr>
          <p:cNvSpPr>
            <a:spLocks noGrp="1"/>
          </p:cNvSpPr>
          <p:nvPr>
            <p:ph type="title"/>
          </p:nvPr>
        </p:nvSpPr>
        <p:spPr/>
        <p:txBody>
          <a:bodyPr/>
          <a:lstStyle/>
          <a:p>
            <a:r>
              <a:rPr lang="es-ES" dirty="0"/>
              <a:t>Cadena de herramientas de DevOps</a:t>
            </a:r>
            <a:endParaRPr lang="en-US" dirty="0"/>
          </a:p>
        </p:txBody>
      </p:sp>
      <p:sp>
        <p:nvSpPr>
          <p:cNvPr id="4" name="TextBox 3">
            <a:extLst>
              <a:ext uri="{FF2B5EF4-FFF2-40B4-BE49-F238E27FC236}">
                <a16:creationId xmlns:a16="http://schemas.microsoft.com/office/drawing/2014/main" id="{F010C476-CDF6-F65E-648E-C819DC292118}"/>
              </a:ext>
            </a:extLst>
          </p:cNvPr>
          <p:cNvSpPr txBox="1"/>
          <p:nvPr/>
        </p:nvSpPr>
        <p:spPr>
          <a:xfrm>
            <a:off x="609600" y="5669280"/>
            <a:ext cx="6380480" cy="338554"/>
          </a:xfrm>
          <a:prstGeom prst="rect">
            <a:avLst/>
          </a:prstGeom>
          <a:noFill/>
        </p:spPr>
        <p:txBody>
          <a:bodyPr wrap="square" rtlCol="0">
            <a:spAutoFit/>
          </a:bodyPr>
          <a:lstStyle/>
          <a:p>
            <a:r>
              <a:rPr lang="en-US" sz="1600" dirty="0">
                <a:solidFill>
                  <a:srgbClr val="0070C0"/>
                </a:solidFill>
                <a:latin typeface="Lato" panose="020F0502020204030203" pitchFamily="34" charset="0"/>
                <a:ea typeface="Lato" panose="020F0502020204030203" pitchFamily="34" charset="0"/>
                <a:cs typeface="Lato" panose="020F0502020204030203" pitchFamily="34" charset="0"/>
              </a:rPr>
              <a:t>Fuente: </a:t>
            </a:r>
            <a:r>
              <a:rPr lang="en-US" sz="1600" dirty="0">
                <a:solidFill>
                  <a:srgbClr val="0563C1"/>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https</a:t>
            </a:r>
            <a:r>
              <a:rPr lang="en-US" sz="1600" dirty="0">
                <a:solidFill>
                  <a:srgbClr val="0070C0"/>
                </a:solidFill>
                <a:latin typeface="Lato" panose="020F0502020204030203" pitchFamily="34" charset="0"/>
                <a:ea typeface="Lato" panose="020F0502020204030203" pitchFamily="34" charset="0"/>
                <a:cs typeface="Lato" panose="020F0502020204030203" pitchFamily="34" charset="0"/>
                <a:hlinkClick r:id="rId3">
                  <a:extLst>
                    <a:ext uri="{A12FA001-AC4F-418D-AE19-62706E023703}">
                      <ahyp:hlinkClr xmlns:ahyp="http://schemas.microsoft.com/office/drawing/2018/hyperlinkcolor" val="tx"/>
                    </a:ext>
                  </a:extLst>
                </a:hlinkClick>
              </a:rPr>
              <a:t>://www.edureka.co/blog/devops-tools</a:t>
            </a:r>
            <a:r>
              <a:rPr lang="en-US" sz="1600" dirty="0">
                <a:solidFill>
                  <a:srgbClr val="0070C0"/>
                </a:solidFill>
                <a:latin typeface="Lato" panose="020F0502020204030203" pitchFamily="34" charset="0"/>
                <a:ea typeface="Lato" panose="020F0502020204030203" pitchFamily="34" charset="0"/>
                <a:cs typeface="Lato" panose="020F0502020204030203" pitchFamily="34" charset="0"/>
              </a:rPr>
              <a:t> </a:t>
            </a:r>
          </a:p>
        </p:txBody>
      </p:sp>
    </p:spTree>
    <p:extLst>
      <p:ext uri="{BB962C8B-B14F-4D97-AF65-F5344CB8AC3E}">
        <p14:creationId xmlns:p14="http://schemas.microsoft.com/office/powerpoint/2010/main" val="101845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134"/>
          <p:cNvSpPr txBox="1"/>
          <p:nvPr/>
        </p:nvSpPr>
        <p:spPr>
          <a:xfrm>
            <a:off x="255677"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Herramientas DevOps-GIT</a:t>
            </a:r>
            <a:endParaRPr dirty="0"/>
          </a:p>
        </p:txBody>
      </p:sp>
      <p:sp>
        <p:nvSpPr>
          <p:cNvPr id="871" name="Google Shape;871;p134"/>
          <p:cNvSpPr txBox="1"/>
          <p:nvPr/>
        </p:nvSpPr>
        <p:spPr>
          <a:xfrm>
            <a:off x="280238" y="1415137"/>
            <a:ext cx="11631523" cy="462425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1800" b="1" i="0" u="none" strike="noStrike" cap="none" dirty="0">
                <a:solidFill>
                  <a:srgbClr val="0070C0"/>
                </a:solidFill>
                <a:latin typeface="Lato"/>
                <a:ea typeface="Lato"/>
                <a:cs typeface="Lato"/>
                <a:sym typeface="Lato"/>
              </a:rPr>
              <a:t>GIT</a:t>
            </a:r>
            <a:r>
              <a:rPr lang="es-ES" sz="1800" b="0" i="0" u="none" strike="noStrike" cap="none" dirty="0">
                <a:solidFill>
                  <a:srgbClr val="0070C0"/>
                </a:solidFill>
                <a:latin typeface="Lato"/>
                <a:ea typeface="Lato"/>
                <a:cs typeface="Lato"/>
                <a:sym typeface="Lato"/>
              </a:rPr>
              <a:t> fue producido siguiendo los requerimientos de la comunidad </a:t>
            </a:r>
            <a:r>
              <a:rPr lang="es-ES" sz="1800" b="1" i="0" u="none" strike="noStrike" cap="none" dirty="0">
                <a:solidFill>
                  <a:srgbClr val="0070C0"/>
                </a:solidFill>
                <a:latin typeface="Lato"/>
                <a:ea typeface="Lato"/>
                <a:cs typeface="Lato"/>
                <a:sym typeface="Lato"/>
              </a:rPr>
              <a:t>Linux</a:t>
            </a:r>
            <a:r>
              <a:rPr lang="es-ES" sz="1800" b="0" i="0" u="none" strike="noStrike" cap="none" dirty="0">
                <a:solidFill>
                  <a:srgbClr val="0070C0"/>
                </a:solidFill>
                <a:latin typeface="Lato"/>
                <a:ea typeface="Lato"/>
                <a:cs typeface="Lato"/>
                <a:sym typeface="Lato"/>
              </a:rPr>
              <a:t> para </a:t>
            </a:r>
            <a:r>
              <a:rPr lang="es-ES" sz="1800" b="1" i="0" u="none" strike="noStrike" cap="none" dirty="0">
                <a:solidFill>
                  <a:srgbClr val="0070C0"/>
                </a:solidFill>
                <a:latin typeface="Lato"/>
                <a:ea typeface="Lato"/>
                <a:cs typeface="Lato"/>
                <a:sym typeface="Lato"/>
              </a:rPr>
              <a:t>SCM</a:t>
            </a:r>
            <a:r>
              <a:rPr lang="es-ES" sz="1800" b="0" i="0" u="none" strike="noStrike" cap="none" dirty="0">
                <a:solidFill>
                  <a:srgbClr val="0070C0"/>
                </a:solidFill>
                <a:latin typeface="Lato"/>
                <a:ea typeface="Lato"/>
                <a:cs typeface="Lato"/>
                <a:sym typeface="Lato"/>
              </a:rPr>
              <a:t>, es decir, el software </a:t>
            </a:r>
            <a:r>
              <a:rPr lang="es-ES" sz="1800" b="1" i="0" u="none" strike="noStrike" cap="none" dirty="0" err="1">
                <a:solidFill>
                  <a:srgbClr val="0070C0"/>
                </a:solidFill>
                <a:latin typeface="Lato"/>
                <a:ea typeface="Lato"/>
                <a:cs typeface="Lato"/>
                <a:sym typeface="Lato"/>
              </a:rPr>
              <a:t>Source</a:t>
            </a:r>
            <a:r>
              <a:rPr lang="es-ES" sz="1800" b="1" i="0" u="none" strike="noStrike" cap="none" dirty="0">
                <a:solidFill>
                  <a:srgbClr val="0070C0"/>
                </a:solidFill>
                <a:latin typeface="Lato"/>
                <a:ea typeface="Lato"/>
                <a:cs typeface="Lato"/>
                <a:sym typeface="Lato"/>
              </a:rPr>
              <a:t>-Control-Management</a:t>
            </a:r>
            <a:r>
              <a:rPr lang="es-ES" sz="1800" b="0" i="0" u="none" strike="noStrike" cap="none" dirty="0">
                <a:solidFill>
                  <a:srgbClr val="0070C0"/>
                </a:solidFill>
                <a:latin typeface="Lato"/>
                <a:ea typeface="Lato"/>
                <a:cs typeface="Lato"/>
                <a:sym typeface="Lato"/>
              </a:rPr>
              <a:t> que podría soportar sistemas distribuidos.</a:t>
            </a:r>
            <a:endParaRPr sz="1800"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8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1800" b="0" i="0" u="none" strike="noStrike" cap="none" dirty="0">
                <a:solidFill>
                  <a:srgbClr val="0070C0"/>
                </a:solidFill>
                <a:latin typeface="Lato"/>
                <a:ea typeface="Lato"/>
                <a:cs typeface="Lato"/>
                <a:sym typeface="Lato"/>
              </a:rPr>
              <a:t>Esta es la herramienta más comúnmente utilizada para el manejo de fuentes que está disponible hoy en día.</a:t>
            </a:r>
            <a:endParaRPr sz="1800"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8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1800" b="0" i="0" u="none" strike="noStrike" cap="none" dirty="0">
                <a:solidFill>
                  <a:srgbClr val="0070C0"/>
                </a:solidFill>
                <a:latin typeface="Lato"/>
                <a:ea typeface="Lato"/>
                <a:cs typeface="Lato"/>
                <a:sym typeface="Lato"/>
              </a:rPr>
              <a:t>Su ventaja consiste en tener grandes características adicionales en las solicitudes de bifurcación y tracción; Además </a:t>
            </a:r>
            <a:r>
              <a:rPr lang="es-ES" sz="1800" b="1" i="0" u="none" strike="noStrike" cap="none" dirty="0">
                <a:solidFill>
                  <a:srgbClr val="0070C0"/>
                </a:solidFill>
                <a:latin typeface="Lato"/>
                <a:ea typeface="Lato"/>
                <a:cs typeface="Lato"/>
                <a:sym typeface="Lato"/>
              </a:rPr>
              <a:t>GitHub</a:t>
            </a:r>
            <a:r>
              <a:rPr lang="es-ES" sz="1800" b="0" i="0" u="none" strike="noStrike" cap="none" dirty="0">
                <a:solidFill>
                  <a:srgbClr val="0070C0"/>
                </a:solidFill>
                <a:latin typeface="Lato"/>
                <a:ea typeface="Lato"/>
                <a:cs typeface="Lato"/>
                <a:sym typeface="Lato"/>
              </a:rPr>
              <a:t> también proporciona </a:t>
            </a:r>
            <a:r>
              <a:rPr lang="es-ES" sz="1800" b="0" i="0" u="none" strike="noStrike" cap="none" dirty="0" err="1">
                <a:solidFill>
                  <a:srgbClr val="0070C0"/>
                </a:solidFill>
                <a:latin typeface="Lato"/>
                <a:ea typeface="Lato"/>
                <a:cs typeface="Lato"/>
                <a:sym typeface="Lato"/>
              </a:rPr>
              <a:t>plugins</a:t>
            </a:r>
            <a:r>
              <a:rPr lang="es-ES" sz="1800" b="0" i="0" u="none" strike="noStrike" cap="none" dirty="0">
                <a:solidFill>
                  <a:srgbClr val="0070C0"/>
                </a:solidFill>
                <a:latin typeface="Lato"/>
                <a:ea typeface="Lato"/>
                <a:cs typeface="Lato"/>
                <a:sym typeface="Lato"/>
              </a:rPr>
              <a:t> que son capaces de conectar </a:t>
            </a:r>
            <a:r>
              <a:rPr lang="es-ES" sz="1800" b="1" i="0" u="none" strike="noStrike" cap="none" dirty="0">
                <a:solidFill>
                  <a:srgbClr val="0070C0"/>
                </a:solidFill>
                <a:latin typeface="Lato"/>
                <a:ea typeface="Lato"/>
                <a:cs typeface="Lato"/>
                <a:sym typeface="Lato"/>
              </a:rPr>
              <a:t>Jenkins</a:t>
            </a:r>
            <a:r>
              <a:rPr lang="es-ES" sz="1800" b="0" i="0" u="none" strike="noStrike" cap="none" dirty="0">
                <a:solidFill>
                  <a:srgbClr val="0070C0"/>
                </a:solidFill>
                <a:latin typeface="Lato"/>
                <a:ea typeface="Lato"/>
                <a:cs typeface="Lato"/>
                <a:sym typeface="Lato"/>
              </a:rPr>
              <a:t> y facilitar la integración y despliegue.</a:t>
            </a:r>
            <a:endParaRPr sz="1800"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8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1800" b="0" i="0" u="none" strike="noStrike" cap="none" dirty="0">
                <a:solidFill>
                  <a:srgbClr val="0070C0"/>
                </a:solidFill>
                <a:latin typeface="Lato"/>
                <a:ea typeface="Lato"/>
                <a:cs typeface="Lato"/>
                <a:sym typeface="Lato"/>
              </a:rPr>
              <a:t>Las pruebas de velocidad que se ejecutan en una operación de red </a:t>
            </a:r>
            <a:r>
              <a:rPr lang="es-ES" sz="1800" b="1" i="0" u="none" strike="noStrike" cap="none" dirty="0">
                <a:solidFill>
                  <a:srgbClr val="0070C0"/>
                </a:solidFill>
                <a:latin typeface="Lato"/>
                <a:ea typeface="Lato"/>
                <a:cs typeface="Lato"/>
                <a:sym typeface="Lato"/>
              </a:rPr>
              <a:t>GIT</a:t>
            </a:r>
            <a:r>
              <a:rPr lang="es-ES" sz="1800" b="0" i="0" u="none" strike="noStrike" cap="none" dirty="0">
                <a:solidFill>
                  <a:srgbClr val="0070C0"/>
                </a:solidFill>
                <a:latin typeface="Lato"/>
                <a:ea typeface="Lato"/>
                <a:cs typeface="Lato"/>
                <a:sym typeface="Lato"/>
              </a:rPr>
              <a:t> generan resultados impresionantes, ya que los protocolos </a:t>
            </a:r>
            <a:r>
              <a:rPr lang="es-ES" sz="1800" b="1" i="0" u="none" strike="noStrike" cap="none" dirty="0">
                <a:solidFill>
                  <a:srgbClr val="0070C0"/>
                </a:solidFill>
                <a:latin typeface="Lato"/>
                <a:ea typeface="Lato"/>
                <a:cs typeface="Lato"/>
                <a:sym typeface="Lato"/>
              </a:rPr>
              <a:t>GIT</a:t>
            </a:r>
            <a:r>
              <a:rPr lang="es-ES" sz="1800" b="0" i="0" u="none" strike="noStrike" cap="none" dirty="0">
                <a:solidFill>
                  <a:srgbClr val="0070C0"/>
                </a:solidFill>
                <a:latin typeface="Lato"/>
                <a:ea typeface="Lato"/>
                <a:cs typeface="Lato"/>
                <a:sym typeface="Lato"/>
              </a:rPr>
              <a:t> para la transferencia de datos están altamente optimizados.</a:t>
            </a:r>
            <a:endParaRPr sz="1800"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8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1800" b="0" i="0" u="none" strike="noStrike" cap="none" dirty="0">
                <a:solidFill>
                  <a:srgbClr val="0070C0"/>
                </a:solidFill>
                <a:latin typeface="Lato"/>
                <a:ea typeface="Lato"/>
                <a:cs typeface="Lato"/>
                <a:sym typeface="Lato"/>
              </a:rPr>
              <a:t>Sin embargo, con el tiempo, las implementaciones internas de </a:t>
            </a:r>
            <a:r>
              <a:rPr lang="es-ES" sz="1800" b="1" i="0" u="none" strike="noStrike" cap="none" dirty="0">
                <a:solidFill>
                  <a:srgbClr val="0070C0"/>
                </a:solidFill>
                <a:latin typeface="Lato"/>
                <a:ea typeface="Lato"/>
                <a:cs typeface="Lato"/>
                <a:sym typeface="Lato"/>
              </a:rPr>
              <a:t>GIT</a:t>
            </a:r>
            <a:r>
              <a:rPr lang="es-ES" sz="1800" b="0" i="0" u="none" strike="noStrike" cap="none" dirty="0">
                <a:solidFill>
                  <a:srgbClr val="0070C0"/>
                </a:solidFill>
                <a:latin typeface="Lato"/>
                <a:ea typeface="Lato"/>
                <a:cs typeface="Lato"/>
                <a:sym typeface="Lato"/>
              </a:rPr>
              <a:t> revelan limitaciones que pueden tener impactos en la velocidad y eficiencia de las tuberías de entrega.</a:t>
            </a:r>
            <a:endParaRPr sz="1800" dirty="0">
              <a:solidFill>
                <a:srgbClr val="0070C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7" name="Google Shape;877;p135"/>
          <p:cNvSpPr txBox="1"/>
          <p:nvPr/>
        </p:nvSpPr>
        <p:spPr>
          <a:xfrm>
            <a:off x="255677"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Plataforma Nube</a:t>
            </a:r>
            <a:endParaRPr sz="2800" b="1" i="0" u="none" strike="noStrike" cap="none">
              <a:solidFill>
                <a:srgbClr val="FF4300"/>
              </a:solidFill>
              <a:latin typeface="Lato"/>
              <a:ea typeface="Lato"/>
              <a:cs typeface="Lato"/>
              <a:sym typeface="Lato"/>
            </a:endParaRPr>
          </a:p>
        </p:txBody>
      </p:sp>
      <p:sp>
        <p:nvSpPr>
          <p:cNvPr id="878" name="Google Shape;878;p135"/>
          <p:cNvSpPr txBox="1"/>
          <p:nvPr/>
        </p:nvSpPr>
        <p:spPr>
          <a:xfrm>
            <a:off x="255677" y="1482571"/>
            <a:ext cx="10920323" cy="434015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1900" b="0" i="0" u="none" strike="noStrike" cap="none" dirty="0">
                <a:solidFill>
                  <a:srgbClr val="0070C0"/>
                </a:solidFill>
                <a:latin typeface="Lato"/>
                <a:ea typeface="Lato"/>
                <a:cs typeface="Lato"/>
                <a:sym typeface="Lato"/>
              </a:rPr>
              <a:t>La automatización de la nube se compone de objetos de automatización discreta o tareas que realizan cosas como la hilatura de servidores de </a:t>
            </a:r>
            <a:r>
              <a:rPr lang="es-ES" sz="1900" b="1" i="0" u="none" strike="noStrike" cap="none" dirty="0">
                <a:solidFill>
                  <a:srgbClr val="0070C0"/>
                </a:solidFill>
                <a:latin typeface="Lato"/>
                <a:ea typeface="Lato"/>
                <a:cs typeface="Lato"/>
                <a:sym typeface="Lato"/>
              </a:rPr>
              <a:t>VM</a:t>
            </a:r>
            <a:r>
              <a:rPr lang="es-ES" sz="1900" b="0" i="0" u="none" strike="noStrike" cap="none" dirty="0">
                <a:solidFill>
                  <a:srgbClr val="0070C0"/>
                </a:solidFill>
                <a:latin typeface="Lato"/>
                <a:ea typeface="Lato"/>
                <a:cs typeface="Lato"/>
                <a:sym typeface="Lato"/>
              </a:rPr>
              <a:t>, la instalación de imágenes de </a:t>
            </a:r>
            <a:r>
              <a:rPr lang="es-ES" sz="1900" b="1" i="0" u="none" strike="noStrike" cap="none" dirty="0">
                <a:solidFill>
                  <a:srgbClr val="0070C0"/>
                </a:solidFill>
                <a:latin typeface="Lato"/>
                <a:ea typeface="Lato"/>
                <a:cs typeface="Lato"/>
                <a:sym typeface="Lato"/>
              </a:rPr>
              <a:t>SO</a:t>
            </a:r>
            <a:r>
              <a:rPr lang="es-ES" sz="1900" b="0" i="0" u="none" strike="noStrike" cap="none" dirty="0">
                <a:solidFill>
                  <a:srgbClr val="0070C0"/>
                </a:solidFill>
                <a:latin typeface="Lato"/>
                <a:ea typeface="Lato"/>
                <a:cs typeface="Lato"/>
                <a:sym typeface="Lato"/>
              </a:rPr>
              <a:t> y el despliegue de aplicaciones y funciones de red.</a:t>
            </a:r>
            <a:endParaRPr sz="19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19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1900" b="0" i="0" u="none" strike="noStrike" cap="none" dirty="0">
                <a:solidFill>
                  <a:srgbClr val="0070C0"/>
                </a:solidFill>
                <a:latin typeface="Lato"/>
                <a:ea typeface="Lato"/>
                <a:cs typeface="Lato"/>
                <a:sym typeface="Lato"/>
              </a:rPr>
              <a:t>Las tareas en la automatización de la nube son realizadas por muchas herramientas de automatización como scripts y herramientas de gestión local para la gestión de la configuración.</a:t>
            </a:r>
            <a:endParaRPr sz="19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19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1900" b="0" i="0" u="none" strike="noStrike" cap="none" dirty="0">
                <a:solidFill>
                  <a:srgbClr val="0070C0"/>
                </a:solidFill>
                <a:latin typeface="Lato"/>
                <a:ea typeface="Lato"/>
                <a:cs typeface="Lato"/>
                <a:sym typeface="Lato"/>
              </a:rPr>
              <a:t>La automatización de </a:t>
            </a:r>
            <a:r>
              <a:rPr lang="es-ES" sz="1900" b="1" i="0" u="none" strike="noStrike" cap="none" dirty="0" err="1">
                <a:solidFill>
                  <a:srgbClr val="0070C0"/>
                </a:solidFill>
                <a:latin typeface="Lato"/>
                <a:ea typeface="Lato"/>
                <a:cs typeface="Lato"/>
                <a:sym typeface="Lato"/>
              </a:rPr>
              <a:t>DevOps</a:t>
            </a:r>
            <a:r>
              <a:rPr lang="es-ES" sz="1900" b="0" i="0" u="none" strike="noStrike" cap="none" dirty="0">
                <a:solidFill>
                  <a:srgbClr val="0070C0"/>
                </a:solidFill>
                <a:latin typeface="Lato"/>
                <a:ea typeface="Lato"/>
                <a:cs typeface="Lato"/>
                <a:sym typeface="Lato"/>
              </a:rPr>
              <a:t> utiliza funciones de automatización discreta como herramientas de integración, compilación y administración continuas para configuraciones de software.</a:t>
            </a:r>
            <a:endParaRPr sz="1900"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19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1900" b="0" i="0" u="none" strike="noStrike" cap="none" dirty="0">
                <a:solidFill>
                  <a:srgbClr val="0070C0"/>
                </a:solidFill>
                <a:latin typeface="Lato"/>
                <a:ea typeface="Lato"/>
                <a:cs typeface="Lato"/>
                <a:sym typeface="Lato"/>
              </a:rPr>
              <a:t>Las orquestas de </a:t>
            </a:r>
            <a:r>
              <a:rPr lang="es-ES" sz="1900" b="1" i="0" u="none" strike="noStrike" cap="none" dirty="0" err="1">
                <a:solidFill>
                  <a:srgbClr val="0070C0"/>
                </a:solidFill>
                <a:latin typeface="Lato"/>
                <a:ea typeface="Lato"/>
                <a:cs typeface="Lato"/>
                <a:sym typeface="Lato"/>
              </a:rPr>
              <a:t>DevOps</a:t>
            </a:r>
            <a:r>
              <a:rPr lang="es-ES" sz="1900" b="0" i="0" u="none" strike="noStrike" cap="none" dirty="0">
                <a:solidFill>
                  <a:srgbClr val="0070C0"/>
                </a:solidFill>
                <a:latin typeface="Lato"/>
                <a:ea typeface="Lato"/>
                <a:cs typeface="Lato"/>
                <a:sym typeface="Lato"/>
              </a:rPr>
              <a:t> son una coordinación automatizada por procesos de </a:t>
            </a:r>
            <a:r>
              <a:rPr lang="es-ES" sz="1900" b="1" i="0" u="none" strike="noStrike" cap="none" dirty="0" err="1">
                <a:solidFill>
                  <a:srgbClr val="0070C0"/>
                </a:solidFill>
                <a:latin typeface="Lato"/>
                <a:ea typeface="Lato"/>
                <a:cs typeface="Lato"/>
                <a:sym typeface="Lato"/>
              </a:rPr>
              <a:t>DevOps</a:t>
            </a:r>
            <a:r>
              <a:rPr lang="es-ES" sz="1900" b="0" i="0" u="none" strike="noStrike" cap="none" dirty="0">
                <a:solidFill>
                  <a:srgbClr val="0070C0"/>
                </a:solidFill>
                <a:latin typeface="Lato"/>
                <a:ea typeface="Lato"/>
                <a:cs typeface="Lato"/>
                <a:sym typeface="Lato"/>
              </a:rPr>
              <a:t> personalizados en las herramientas y tareas de organización y automatización que se están llevando a cabo en el proceso.</a:t>
            </a:r>
            <a:endParaRPr sz="1900" b="0" i="0" u="none" strike="noStrike" cap="none" dirty="0">
              <a:solidFill>
                <a:srgbClr val="0070C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2817" y="1051202"/>
            <a:ext cx="10945586" cy="1325563"/>
          </a:xfrm>
        </p:spPr>
        <p:txBody>
          <a:bodyPr/>
          <a:lstStyle/>
          <a:p>
            <a:r>
              <a:rPr lang="es-ES" dirty="0">
                <a:latin typeface="Lato"/>
                <a:ea typeface="Lato"/>
                <a:cs typeface="Lato"/>
                <a:sym typeface="Lato"/>
              </a:rPr>
              <a:t>¿Qué es </a:t>
            </a:r>
            <a:r>
              <a:rPr lang="es-ES" dirty="0" err="1">
                <a:latin typeface="Lato"/>
                <a:ea typeface="Lato"/>
                <a:cs typeface="Lato"/>
                <a:sym typeface="Lato"/>
              </a:rPr>
              <a:t>DevOps</a:t>
            </a:r>
            <a:r>
              <a:rPr lang="es-ES" dirty="0">
                <a:latin typeface="Lato"/>
                <a:ea typeface="Lato"/>
                <a:cs typeface="Lato"/>
                <a:sym typeface="Lato"/>
              </a:rPr>
              <a:t>?</a:t>
            </a:r>
            <a:endParaRPr lang="en-US" dirty="0"/>
          </a:p>
        </p:txBody>
      </p:sp>
    </p:spTree>
    <p:extLst>
      <p:ext uri="{BB962C8B-B14F-4D97-AF65-F5344CB8AC3E}">
        <p14:creationId xmlns:p14="http://schemas.microsoft.com/office/powerpoint/2010/main" val="9292827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4" name="Google Shape;884;p136"/>
          <p:cNvSpPr txBox="1"/>
          <p:nvPr/>
        </p:nvSpPr>
        <p:spPr>
          <a:xfrm>
            <a:off x="237921"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Plataforma Nube</a:t>
            </a:r>
            <a:endParaRPr sz="2800" b="1" i="0" u="none" strike="noStrike" cap="none" dirty="0">
              <a:solidFill>
                <a:srgbClr val="FF4300"/>
              </a:solidFill>
              <a:latin typeface="Lato"/>
              <a:ea typeface="Lato"/>
              <a:cs typeface="Lato"/>
              <a:sym typeface="Lato"/>
            </a:endParaRPr>
          </a:p>
        </p:txBody>
      </p:sp>
      <p:sp>
        <p:nvSpPr>
          <p:cNvPr id="885" name="Google Shape;885;p136"/>
          <p:cNvSpPr txBox="1"/>
          <p:nvPr/>
        </p:nvSpPr>
        <p:spPr>
          <a:xfrm>
            <a:off x="355107" y="1254487"/>
            <a:ext cx="10820893" cy="455703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infraestructura de la nube juega junto con las herramientas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para la automatización y orquestación de despliegues de aplicaciones, además coordina el apoyo a los procesos deseados.</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orquestación va más allá de la simple tracción de la infraestructura de nube conjuntamente para abarcar tareas de automatización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en coordinación con la infraestructura para obtener la orquestación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desarrolladores que utilizan </a:t>
            </a: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 crean entornos </a:t>
            </a: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 en el portátil para desarrollar y probar localmente aplicaciones en los contenedores.</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Dentro de este entorno se realizan ensayos en pilas de servicio compuestas con múltiples contenedores </a:t>
            </a: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múltiples contenedores de </a:t>
            </a: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 convergen como pilas de un solo servicio, como las pilas </a:t>
            </a:r>
            <a:r>
              <a:rPr lang="es-ES" sz="2000" b="1" i="0" u="none" strike="noStrike" cap="none" dirty="0">
                <a:solidFill>
                  <a:srgbClr val="0070C0"/>
                </a:solidFill>
                <a:latin typeface="Lato"/>
                <a:ea typeface="Lato"/>
                <a:cs typeface="Lato"/>
                <a:sym typeface="Lato"/>
              </a:rPr>
              <a:t>LAMP</a:t>
            </a:r>
            <a:r>
              <a:rPr lang="es-ES" sz="2000" b="0" i="0" u="none" strike="noStrike" cap="none" dirty="0">
                <a:solidFill>
                  <a:srgbClr val="0070C0"/>
                </a:solidFill>
                <a:latin typeface="Lato"/>
                <a:ea typeface="Lato"/>
                <a:cs typeface="Lato"/>
                <a:sym typeface="Lato"/>
              </a:rPr>
              <a:t> y tardan segundos en crear una instancia.</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1" name="Google Shape;891;p137"/>
          <p:cNvSpPr txBox="1"/>
          <p:nvPr/>
        </p:nvSpPr>
        <p:spPr>
          <a:xfrm>
            <a:off x="237922" y="208975"/>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Docker</a:t>
            </a:r>
            <a:endParaRPr sz="2800" b="1" i="0" u="none" strike="noStrike" cap="none">
              <a:solidFill>
                <a:srgbClr val="FF4300"/>
              </a:solidFill>
              <a:latin typeface="Lato"/>
              <a:ea typeface="Lato"/>
              <a:cs typeface="Lato"/>
              <a:sym typeface="Lato"/>
            </a:endParaRPr>
          </a:p>
        </p:txBody>
      </p:sp>
      <p:sp>
        <p:nvSpPr>
          <p:cNvPr id="892" name="Google Shape;892;p137"/>
          <p:cNvSpPr txBox="1"/>
          <p:nvPr/>
        </p:nvSpPr>
        <p:spPr>
          <a:xfrm>
            <a:off x="319596" y="1408342"/>
            <a:ext cx="10856404" cy="42957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 aporta portabilidad a las aplicaciones a través de la tecnología de contenedores, donde las aplicaciones pueden ejecutarse en unidades autónomas que se mueven a través de las plataformas.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Se compone de un motor </a:t>
            </a: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 (una herramienta de tiempo de ejecución y de embalaje ligero, y un </a:t>
            </a:r>
            <a:r>
              <a:rPr lang="es-ES" sz="2000" b="1" i="0" u="none" strike="noStrike" cap="none" dirty="0" err="1">
                <a:solidFill>
                  <a:srgbClr val="0070C0"/>
                </a:solidFill>
                <a:latin typeface="Lato"/>
                <a:ea typeface="Lato"/>
                <a:cs typeface="Lato"/>
                <a:sym typeface="Lato"/>
              </a:rPr>
              <a:t>Docker</a:t>
            </a:r>
            <a:r>
              <a:rPr lang="es-ES" sz="2000" b="1"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Hub</a:t>
            </a:r>
            <a:r>
              <a:rPr lang="es-ES" sz="2000" b="0" i="0" u="none" strike="noStrike" cap="none" dirty="0">
                <a:solidFill>
                  <a:srgbClr val="0070C0"/>
                </a:solidFill>
                <a:latin typeface="Lato"/>
                <a:ea typeface="Lato"/>
                <a:cs typeface="Lato"/>
                <a:sym typeface="Lato"/>
              </a:rPr>
              <a:t>) que son servicios en la nube para el uso compartido y automatización de flujo de trabajo.</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 ha formado una parte vital de la próxima generación de pruebas de </a:t>
            </a:r>
            <a:r>
              <a:rPr lang="es-ES" sz="2000" b="1" i="0" u="none" strike="noStrike" cap="none" dirty="0" err="1">
                <a:solidFill>
                  <a:srgbClr val="0070C0"/>
                </a:solidFill>
                <a:latin typeface="Lato"/>
                <a:ea typeface="Lato"/>
                <a:cs typeface="Lato"/>
                <a:sym typeface="Lato"/>
              </a:rPr>
              <a:t>Yelp</a:t>
            </a:r>
            <a:r>
              <a:rPr lang="es-ES" sz="2000" b="0" i="0" u="none" strike="noStrike" cap="none" dirty="0">
                <a:solidFill>
                  <a:srgbClr val="0070C0"/>
                </a:solidFill>
                <a:latin typeface="Lato"/>
                <a:ea typeface="Lato"/>
                <a:cs typeface="Lato"/>
                <a:sym typeface="Lato"/>
              </a:rPr>
              <a:t> e infraestructura para la gestión de servicios.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aislamiento dependiente y los rápidos arranques de los contenedores permiten un ciclo de desarrollo más corto y aumentan las velocidades de prueba en más del 400 %.</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8" name="Google Shape;898;p138"/>
          <p:cNvSpPr txBox="1"/>
          <p:nvPr/>
        </p:nvSpPr>
        <p:spPr>
          <a:xfrm>
            <a:off x="282310"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Docker</a:t>
            </a:r>
            <a:endParaRPr sz="2800" b="1" i="0" u="none" strike="noStrike" cap="none">
              <a:solidFill>
                <a:srgbClr val="FF4300"/>
              </a:solidFill>
              <a:latin typeface="Lato"/>
              <a:ea typeface="Lato"/>
              <a:cs typeface="Lato"/>
              <a:sym typeface="Lato"/>
            </a:endParaRPr>
          </a:p>
        </p:txBody>
      </p:sp>
      <p:sp>
        <p:nvSpPr>
          <p:cNvPr id="899" name="Google Shape;899;p138"/>
          <p:cNvSpPr txBox="1"/>
          <p:nvPr/>
        </p:nvSpPr>
        <p:spPr>
          <a:xfrm>
            <a:off x="282311" y="2161308"/>
            <a:ext cx="7012569" cy="334541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Algunos entornos pueden ejecutar el host </a:t>
            </a: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 dentro de otro host </a:t>
            </a: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 (</a:t>
            </a:r>
            <a:r>
              <a:rPr lang="es-ES" sz="2000" b="0" i="1" u="none" strike="noStrike" cap="none" dirty="0" err="1">
                <a:solidFill>
                  <a:srgbClr val="0070C0"/>
                </a:solidFill>
                <a:latin typeface="Lato"/>
                <a:ea typeface="Lato"/>
                <a:cs typeface="Lato"/>
                <a:sym typeface="Lato"/>
              </a:rPr>
              <a:t>Docker</a:t>
            </a:r>
            <a:r>
              <a:rPr lang="es-ES" sz="2000" b="0" i="1" u="none" strike="noStrike" cap="none" dirty="0">
                <a:solidFill>
                  <a:srgbClr val="0070C0"/>
                </a:solidFill>
                <a:latin typeface="Lato"/>
                <a:ea typeface="Lato"/>
                <a:cs typeface="Lato"/>
                <a:sym typeface="Lato"/>
              </a:rPr>
              <a:t>-in-</a:t>
            </a:r>
            <a:r>
              <a:rPr lang="es-ES" sz="2000" b="0" i="1" u="none" strike="noStrike" cap="none" dirty="0" err="1">
                <a:solidFill>
                  <a:srgbClr val="0070C0"/>
                </a:solidFill>
                <a:latin typeface="Lato"/>
                <a:ea typeface="Lato"/>
                <a:cs typeface="Lato"/>
                <a:sym typeface="Lato"/>
              </a:rPr>
              <a:t>Docker</a:t>
            </a:r>
            <a:r>
              <a:rPr lang="es-ES" sz="2000" b="0" i="1" u="none" strike="noStrike" cap="none" dirty="0">
                <a:solidFill>
                  <a:srgbClr val="0070C0"/>
                </a:solidFill>
                <a:latin typeface="Lato"/>
                <a:ea typeface="Lato"/>
                <a:cs typeface="Lato"/>
                <a:sym typeface="Lato"/>
              </a:rPr>
              <a:t>)</a:t>
            </a:r>
            <a:r>
              <a:rPr lang="es-ES" sz="2000" b="0" i="0" u="none" strike="noStrike" cap="none" dirty="0">
                <a:solidFill>
                  <a:srgbClr val="0070C0"/>
                </a:solidFill>
                <a:latin typeface="Lato"/>
                <a:ea typeface="Lato"/>
                <a:cs typeface="Lato"/>
                <a:sym typeface="Lato"/>
              </a:rPr>
              <a:t> en los entornos de compilación.</a:t>
            </a:r>
            <a:endParaRPr dirty="0">
              <a:solidFill>
                <a:srgbClr val="0070C0"/>
              </a:solidFill>
            </a:endParaRPr>
          </a:p>
          <a:p>
            <a:pPr marL="0" marR="0" lvl="0" indent="0" algn="just" rtl="0">
              <a:lnSpc>
                <a:spcPct val="100000"/>
              </a:lnSpc>
              <a:spcBef>
                <a:spcPts val="120"/>
              </a:spcBef>
              <a:spcAft>
                <a:spcPts val="0"/>
              </a:spcAft>
              <a:buClr>
                <a:srgbClr val="126893"/>
              </a:buClr>
              <a:buSzPts val="1200"/>
              <a:buFont typeface="Arial"/>
              <a:buNone/>
            </a:pPr>
            <a:r>
              <a:rPr lang="es-ES" sz="12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 puede aumentar la velocidad de una tubería de </a:t>
            </a:r>
            <a:r>
              <a:rPr lang="es-ES" sz="2000" b="1" i="0" u="none" strike="noStrike" cap="none" dirty="0">
                <a:solidFill>
                  <a:srgbClr val="0070C0"/>
                </a:solidFill>
                <a:latin typeface="Lato"/>
                <a:ea typeface="Lato"/>
                <a:cs typeface="Lato"/>
                <a:sym typeface="Lato"/>
              </a:rPr>
              <a:t>CI</a:t>
            </a:r>
            <a:r>
              <a:rPr lang="es-ES" sz="2000" b="0" i="0" u="none" strike="noStrike" cap="none" dirty="0">
                <a:solidFill>
                  <a:srgbClr val="0070C0"/>
                </a:solidFill>
                <a:latin typeface="Lato"/>
                <a:ea typeface="Lato"/>
                <a:cs typeface="Lato"/>
                <a:sym typeface="Lato"/>
              </a:rPr>
              <a:t> utilizando </a:t>
            </a:r>
            <a:r>
              <a:rPr lang="es-ES" sz="2000" b="1" i="0" u="none" strike="noStrike" cap="none" dirty="0" err="1">
                <a:solidFill>
                  <a:srgbClr val="0070C0"/>
                </a:solidFill>
                <a:latin typeface="Lato"/>
                <a:ea typeface="Lato"/>
                <a:cs typeface="Lato"/>
                <a:sym typeface="Lato"/>
              </a:rPr>
              <a:t>Union-FileSystems</a:t>
            </a:r>
            <a:r>
              <a:rPr lang="es-ES" sz="2000" b="0" i="0" u="none" strike="noStrike" cap="none" dirty="0">
                <a:solidFill>
                  <a:srgbClr val="0070C0"/>
                </a:solidFill>
                <a:latin typeface="Lato"/>
                <a:ea typeface="Lato"/>
                <a:cs typeface="Lato"/>
                <a:sym typeface="Lato"/>
              </a:rPr>
              <a:t> y </a:t>
            </a:r>
            <a:r>
              <a:rPr lang="es-ES" sz="2000" b="1" i="0" u="none" strike="noStrike" cap="none" dirty="0" err="1">
                <a:solidFill>
                  <a:srgbClr val="0070C0"/>
                </a:solidFill>
                <a:latin typeface="Lato"/>
                <a:ea typeface="Lato"/>
                <a:cs typeface="Lato"/>
                <a:sym typeface="Lato"/>
              </a:rPr>
              <a:t>Copy-on-Write</a:t>
            </a:r>
            <a:r>
              <a:rPr lang="es-ES" sz="2000" b="0" i="0" u="none" strike="noStrike" cap="none" dirty="0">
                <a:solidFill>
                  <a:srgbClr val="0070C0"/>
                </a:solidFill>
                <a:latin typeface="Lato"/>
                <a:ea typeface="Lato"/>
                <a:cs typeface="Lato"/>
                <a:sym typeface="Lato"/>
              </a:rPr>
              <a:t> </a:t>
            </a:r>
            <a:r>
              <a:rPr lang="es-ES" sz="2000" b="0" i="1" u="none" strike="noStrike" cap="none" dirty="0">
                <a:solidFill>
                  <a:srgbClr val="0070C0"/>
                </a:solidFill>
                <a:latin typeface="Lato"/>
                <a:ea typeface="Lato"/>
                <a:cs typeface="Lato"/>
                <a:sym typeface="Lato"/>
              </a:rPr>
              <a:t>(COW).</a:t>
            </a:r>
            <a:endParaRPr dirty="0">
              <a:solidFill>
                <a:srgbClr val="0070C0"/>
              </a:solidFill>
            </a:endParaRPr>
          </a:p>
          <a:p>
            <a:pPr marL="0" marR="0" lvl="0" indent="0" algn="just" rtl="0">
              <a:lnSpc>
                <a:spcPct val="100000"/>
              </a:lnSpc>
              <a:spcBef>
                <a:spcPts val="120"/>
              </a:spcBef>
              <a:spcAft>
                <a:spcPts val="0"/>
              </a:spcAft>
              <a:buClr>
                <a:srgbClr val="126893"/>
              </a:buClr>
              <a:buSzPts val="1200"/>
              <a:buFont typeface="Arial"/>
              <a:buNone/>
            </a:pPr>
            <a:r>
              <a:rPr lang="es-ES" sz="12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Para lograr velocidades incrementadas para dar </a:t>
            </a:r>
            <a:r>
              <a:rPr lang="es-ES" sz="2000" b="1" i="0" u="none" strike="noStrike" cap="none" dirty="0">
                <a:solidFill>
                  <a:srgbClr val="0070C0"/>
                </a:solidFill>
                <a:latin typeface="Lato"/>
                <a:ea typeface="Lato"/>
                <a:cs typeface="Lato"/>
                <a:sym typeface="Lato"/>
              </a:rPr>
              <a:t>Entrega Continua </a:t>
            </a:r>
            <a:r>
              <a:rPr lang="es-ES" sz="2000" b="0" i="1" u="none" strike="noStrike" cap="none" dirty="0">
                <a:solidFill>
                  <a:srgbClr val="0070C0"/>
                </a:solidFill>
                <a:latin typeface="Lato"/>
                <a:ea typeface="Lato"/>
                <a:cs typeface="Lato"/>
                <a:sym typeface="Lato"/>
              </a:rPr>
              <a:t>(CD) </a:t>
            </a:r>
            <a:r>
              <a:rPr lang="es-ES" sz="2000" b="0" i="0" u="none" strike="noStrike" cap="none" dirty="0">
                <a:solidFill>
                  <a:srgbClr val="0070C0"/>
                </a:solidFill>
                <a:latin typeface="Lato"/>
                <a:ea typeface="Lato"/>
                <a:cs typeface="Lato"/>
                <a:sym typeface="Lato"/>
              </a:rPr>
              <a:t>del software, se pueden usar muchas técnicas de </a:t>
            </a:r>
            <a:r>
              <a:rPr lang="es-ES" sz="2000" b="1" i="0" u="none" strike="noStrike" cap="none" dirty="0" err="1">
                <a:solidFill>
                  <a:srgbClr val="0070C0"/>
                </a:solidFill>
                <a:latin typeface="Lato"/>
                <a:ea typeface="Lato"/>
                <a:cs typeface="Lato"/>
                <a:sym typeface="Lato"/>
              </a:rPr>
              <a:t>Docker</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pic>
        <p:nvPicPr>
          <p:cNvPr id="3074" name="Picture 2" descr="Press and Media Resources - Docker">
            <a:extLst>
              <a:ext uri="{FF2B5EF4-FFF2-40B4-BE49-F238E27FC236}">
                <a16:creationId xmlns:a16="http://schemas.microsoft.com/office/drawing/2014/main" id="{E877B257-4BF3-4881-932E-0FDBA7114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546" y="2272143"/>
            <a:ext cx="3156239" cy="2701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6" name="Google Shape;906;p139"/>
          <p:cNvSpPr txBox="1"/>
          <p:nvPr/>
        </p:nvSpPr>
        <p:spPr>
          <a:xfrm>
            <a:off x="255677"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JS</a:t>
            </a:r>
            <a:endParaRPr/>
          </a:p>
        </p:txBody>
      </p:sp>
      <p:sp>
        <p:nvSpPr>
          <p:cNvPr id="907" name="Google Shape;907;p139"/>
          <p:cNvSpPr txBox="1"/>
          <p:nvPr/>
        </p:nvSpPr>
        <p:spPr>
          <a:xfrm>
            <a:off x="346229" y="2328548"/>
            <a:ext cx="10829771" cy="228409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JS</a:t>
            </a:r>
            <a:r>
              <a:rPr lang="es-ES" sz="2000" b="0" i="0" u="none" strike="noStrike" cap="none" dirty="0">
                <a:solidFill>
                  <a:srgbClr val="0070C0"/>
                </a:solidFill>
                <a:latin typeface="Lato"/>
                <a:ea typeface="Lato"/>
                <a:cs typeface="Lato"/>
                <a:sym typeface="Lato"/>
              </a:rPr>
              <a:t> permite la creación sencilla de aplicaciones de red rápidas y escalables.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plataformas </a:t>
            </a:r>
            <a:r>
              <a:rPr lang="es-ES" sz="2000" b="1" i="0" u="none" strike="noStrike" cap="none" dirty="0">
                <a:solidFill>
                  <a:srgbClr val="0070C0"/>
                </a:solidFill>
                <a:latin typeface="Lato"/>
                <a:ea typeface="Lato"/>
                <a:cs typeface="Lato"/>
                <a:sym typeface="Lato"/>
              </a:rPr>
              <a:t>JS</a:t>
            </a:r>
            <a:r>
              <a:rPr lang="es-ES" sz="2000" b="0" i="0" u="none" strike="noStrike" cap="none" dirty="0">
                <a:solidFill>
                  <a:srgbClr val="0070C0"/>
                </a:solidFill>
                <a:latin typeface="Lato"/>
                <a:ea typeface="Lato"/>
                <a:cs typeface="Lato"/>
                <a:sym typeface="Lato"/>
              </a:rPr>
              <a:t> tienen bibliotecas que permiten a las aplicaciones servir como servidores web sin necesidad de software como el </a:t>
            </a:r>
            <a:r>
              <a:rPr lang="es-ES" sz="2000" b="1" i="0" u="none" strike="noStrike" cap="none" dirty="0">
                <a:solidFill>
                  <a:srgbClr val="0070C0"/>
                </a:solidFill>
                <a:latin typeface="Lato"/>
                <a:ea typeface="Lato"/>
                <a:cs typeface="Lato"/>
                <a:sym typeface="Lato"/>
              </a:rPr>
              <a:t>Apache-HTTP-Server</a:t>
            </a:r>
            <a:r>
              <a:rPr lang="es-ES" sz="2000" b="0" i="0" u="none" strike="noStrike" cap="none" dirty="0">
                <a:solidFill>
                  <a:srgbClr val="0070C0"/>
                </a:solidFill>
                <a:latin typeface="Lato"/>
                <a:ea typeface="Lato"/>
                <a:cs typeface="Lato"/>
                <a:sym typeface="Lato"/>
              </a:rPr>
              <a:t> o el </a:t>
            </a:r>
            <a:r>
              <a:rPr lang="es-ES" sz="2000" b="1" i="0" u="none" strike="noStrike" cap="none" dirty="0">
                <a:solidFill>
                  <a:srgbClr val="0070C0"/>
                </a:solidFill>
                <a:latin typeface="Lato"/>
                <a:ea typeface="Lato"/>
                <a:cs typeface="Lato"/>
                <a:sym typeface="Lato"/>
              </a:rPr>
              <a:t>Microsoft-IIS</a:t>
            </a:r>
            <a:r>
              <a:rPr lang="es-ES" sz="2000" b="0" i="0" u="none" strike="noStrike" cap="none" dirty="0">
                <a:solidFill>
                  <a:srgbClr val="0070C0"/>
                </a:solidFill>
                <a:latin typeface="Lato"/>
                <a:ea typeface="Lato"/>
                <a:cs typeface="Lato"/>
                <a:sym typeface="Lato"/>
              </a:rPr>
              <a:t>, sin tener que hacer que los servidores web acorten las listas de tareas pendientes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y optimicen el flujo de código desde el desarrollo hasta el despliegue. Además, el </a:t>
            </a:r>
            <a:r>
              <a:rPr lang="es-ES" sz="2000" b="1" i="0" u="none" strike="noStrike" cap="none" dirty="0">
                <a:solidFill>
                  <a:srgbClr val="0070C0"/>
                </a:solidFill>
                <a:latin typeface="Lato"/>
                <a:ea typeface="Lato"/>
                <a:cs typeface="Lato"/>
                <a:sym typeface="Lato"/>
              </a:rPr>
              <a:t>JavaScript</a:t>
            </a:r>
            <a:r>
              <a:rPr lang="es-ES" sz="2000" b="0" i="0" u="none" strike="noStrike" cap="none" dirty="0">
                <a:solidFill>
                  <a:srgbClr val="0070C0"/>
                </a:solidFill>
                <a:latin typeface="Lato"/>
                <a:ea typeface="Lato"/>
                <a:cs typeface="Lato"/>
                <a:sym typeface="Lato"/>
              </a:rPr>
              <a:t> se puede utilizar tanto en cliente como en servidor.</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3" name="Google Shape;913;p140"/>
          <p:cNvSpPr txBox="1"/>
          <p:nvPr/>
        </p:nvSpPr>
        <p:spPr>
          <a:xfrm>
            <a:off x="273432" y="226731"/>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JS</a:t>
            </a:r>
            <a:endParaRPr dirty="0"/>
          </a:p>
        </p:txBody>
      </p:sp>
      <p:sp>
        <p:nvSpPr>
          <p:cNvPr id="914" name="Google Shape;914;p140"/>
          <p:cNvSpPr txBox="1"/>
          <p:nvPr/>
        </p:nvSpPr>
        <p:spPr>
          <a:xfrm>
            <a:off x="346229" y="1994263"/>
            <a:ext cx="10829771" cy="333538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desarrolladores encuentran una ventaja de eficiencia debido a la reutilización del código. Las aplicaciones </a:t>
            </a:r>
            <a:r>
              <a:rPr lang="es-ES" sz="2000" b="1" i="0" u="none" strike="noStrike" cap="none" dirty="0">
                <a:solidFill>
                  <a:srgbClr val="0070C0"/>
                </a:solidFill>
                <a:latin typeface="Lato"/>
                <a:ea typeface="Lato"/>
                <a:cs typeface="Lato"/>
                <a:sym typeface="Lato"/>
              </a:rPr>
              <a:t>NODE.JS</a:t>
            </a:r>
            <a:r>
              <a:rPr lang="es-ES" sz="2000" b="0" i="0" u="none" strike="noStrike" cap="none" dirty="0">
                <a:solidFill>
                  <a:srgbClr val="0070C0"/>
                </a:solidFill>
                <a:latin typeface="Lato"/>
                <a:ea typeface="Lato"/>
                <a:cs typeface="Lato"/>
                <a:sym typeface="Lato"/>
              </a:rPr>
              <a:t> pueden ejecutarse en tiempo de ejecución </a:t>
            </a:r>
            <a:r>
              <a:rPr lang="es-ES" sz="2000" b="1" i="0" u="none" strike="noStrike" cap="none" dirty="0">
                <a:solidFill>
                  <a:srgbClr val="0070C0"/>
                </a:solidFill>
                <a:latin typeface="Lato"/>
                <a:ea typeface="Lato"/>
                <a:cs typeface="Lato"/>
                <a:sym typeface="Lato"/>
              </a:rPr>
              <a:t>NODE.JS</a:t>
            </a:r>
            <a:r>
              <a:rPr lang="es-ES" sz="2000" b="0" i="0" u="none" strike="noStrike" cap="none" dirty="0">
                <a:solidFill>
                  <a:srgbClr val="0070C0"/>
                </a:solidFill>
                <a:latin typeface="Lato"/>
                <a:ea typeface="Lato"/>
                <a:cs typeface="Lato"/>
                <a:sym typeface="Lato"/>
              </a:rPr>
              <a:t> en </a:t>
            </a:r>
            <a:r>
              <a:rPr lang="es-ES" sz="2000" b="1" i="0" u="none" strike="noStrike" cap="none" dirty="0">
                <a:solidFill>
                  <a:srgbClr val="0070C0"/>
                </a:solidFill>
                <a:latin typeface="Lato"/>
                <a:ea typeface="Lato"/>
                <a:cs typeface="Lato"/>
                <a:sym typeface="Lato"/>
              </a:rPr>
              <a:t>Microsoft</a:t>
            </a:r>
            <a:r>
              <a:rPr lang="es-ES" sz="2000" b="0" i="0" u="none" strike="noStrike" cap="none" dirty="0">
                <a:solidFill>
                  <a:srgbClr val="0070C0"/>
                </a:solidFill>
                <a:latin typeface="Lato"/>
                <a:ea typeface="Lato"/>
                <a:cs typeface="Lato"/>
                <a:sym typeface="Lato"/>
              </a:rPr>
              <a:t> </a:t>
            </a:r>
            <a:r>
              <a:rPr lang="es-ES" sz="2000" b="1" i="0" u="none" strike="noStrike" cap="none" dirty="0">
                <a:solidFill>
                  <a:srgbClr val="0070C0"/>
                </a:solidFill>
                <a:latin typeface="Lato"/>
                <a:ea typeface="Lato"/>
                <a:cs typeface="Lato"/>
                <a:sym typeface="Lato"/>
              </a:rPr>
              <a:t>Windows</a:t>
            </a:r>
            <a:r>
              <a:rPr lang="es-ES" sz="2000" b="0" i="0" u="none" strike="noStrike" cap="none" dirty="0">
                <a:solidFill>
                  <a:srgbClr val="0070C0"/>
                </a:solidFill>
                <a:latin typeface="Lato"/>
                <a:ea typeface="Lato"/>
                <a:cs typeface="Lato"/>
                <a:sym typeface="Lato"/>
              </a:rPr>
              <a:t>, </a:t>
            </a:r>
            <a:r>
              <a:rPr lang="es-ES" sz="2000" b="1" i="0" u="none" strike="noStrike" cap="none" dirty="0">
                <a:solidFill>
                  <a:srgbClr val="0070C0"/>
                </a:solidFill>
                <a:latin typeface="Lato"/>
                <a:ea typeface="Lato"/>
                <a:cs typeface="Lato"/>
                <a:sym typeface="Lato"/>
              </a:rPr>
              <a:t>OSX</a:t>
            </a:r>
            <a:r>
              <a:rPr lang="es-ES" sz="2000" b="0" i="0" u="none" strike="noStrike" cap="none" dirty="0">
                <a:solidFill>
                  <a:srgbClr val="0070C0"/>
                </a:solidFill>
                <a:latin typeface="Lato"/>
                <a:ea typeface="Lato"/>
                <a:cs typeface="Lato"/>
                <a:sym typeface="Lato"/>
              </a:rPr>
              <a:t>, </a:t>
            </a:r>
            <a:r>
              <a:rPr lang="es-ES" sz="2000" b="1" i="0" u="none" strike="noStrike" cap="none" dirty="0">
                <a:solidFill>
                  <a:srgbClr val="0070C0"/>
                </a:solidFill>
                <a:latin typeface="Lato"/>
                <a:ea typeface="Lato"/>
                <a:cs typeface="Lato"/>
                <a:sym typeface="Lato"/>
              </a:rPr>
              <a:t>Linux</a:t>
            </a:r>
            <a:r>
              <a:rPr lang="es-ES" sz="2000" b="0" i="0" u="none" strike="noStrike" cap="none" dirty="0">
                <a:solidFill>
                  <a:srgbClr val="0070C0"/>
                </a:solidFill>
                <a:latin typeface="Lato"/>
                <a:ea typeface="Lato"/>
                <a:cs typeface="Lato"/>
                <a:sym typeface="Lato"/>
              </a:rPr>
              <a:t> y </a:t>
            </a:r>
            <a:r>
              <a:rPr lang="es-ES" sz="2000" b="1" i="0" u="none" strike="noStrike" cap="none" dirty="0" err="1">
                <a:solidFill>
                  <a:srgbClr val="0070C0"/>
                </a:solidFill>
                <a:latin typeface="Lato"/>
                <a:ea typeface="Lato"/>
                <a:cs typeface="Lato"/>
                <a:sym typeface="Lato"/>
              </a:rPr>
              <a:t>FreeBSD</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Ha sido diseñado para una operación rápida con gran experiencia del usuario. Un modelo de E/S sin bloqueo y controlado por eventos en </a:t>
            </a:r>
            <a:r>
              <a:rPr lang="es-ES" sz="2000" b="1" i="0" u="none" strike="noStrike" cap="none" dirty="0">
                <a:solidFill>
                  <a:srgbClr val="0070C0"/>
                </a:solidFill>
                <a:latin typeface="Lato"/>
                <a:ea typeface="Lato"/>
                <a:cs typeface="Lato"/>
                <a:sym typeface="Lato"/>
              </a:rPr>
              <a:t>NODE.JS</a:t>
            </a:r>
            <a:r>
              <a:rPr lang="es-ES" sz="2000" b="0" i="0" u="none" strike="noStrike" cap="none" dirty="0">
                <a:solidFill>
                  <a:srgbClr val="0070C0"/>
                </a:solidFill>
                <a:latin typeface="Lato"/>
                <a:ea typeface="Lato"/>
                <a:cs typeface="Lato"/>
                <a:sym typeface="Lato"/>
              </a:rPr>
              <a:t> permite aplicaciones ligeras que son altamente eficientes.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Muchas organizaciones líderes de pensamiento abarcaron </a:t>
            </a:r>
            <a:r>
              <a:rPr lang="es-ES" sz="2000" b="1" i="0" u="none" strike="noStrike" cap="none" dirty="0">
                <a:solidFill>
                  <a:srgbClr val="0070C0"/>
                </a:solidFill>
                <a:latin typeface="Lato"/>
                <a:ea typeface="Lato"/>
                <a:cs typeface="Lato"/>
                <a:sym typeface="Lato"/>
              </a:rPr>
              <a:t>NODE.JS</a:t>
            </a:r>
            <a:r>
              <a:rPr lang="es-ES" sz="2000" b="0" i="0" u="none" strike="noStrike" cap="none" dirty="0">
                <a:solidFill>
                  <a:srgbClr val="0070C0"/>
                </a:solidFill>
                <a:latin typeface="Lato"/>
                <a:ea typeface="Lato"/>
                <a:cs typeface="Lato"/>
                <a:sym typeface="Lato"/>
              </a:rPr>
              <a:t>, como </a:t>
            </a:r>
            <a:r>
              <a:rPr lang="es-ES" sz="2000" b="1" i="0" u="none" strike="noStrike" cap="none" dirty="0">
                <a:solidFill>
                  <a:srgbClr val="0070C0"/>
                </a:solidFill>
                <a:latin typeface="Lato"/>
                <a:ea typeface="Lato"/>
                <a:cs typeface="Lato"/>
                <a:sym typeface="Lato"/>
              </a:rPr>
              <a:t>SAP</a:t>
            </a:r>
            <a:r>
              <a:rPr lang="es-ES" sz="2000" b="0"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Groupon</a:t>
            </a:r>
            <a:r>
              <a:rPr lang="es-ES" sz="2000" b="0" i="0" u="none" strike="noStrike" cap="none" dirty="0">
                <a:solidFill>
                  <a:srgbClr val="0070C0"/>
                </a:solidFill>
                <a:latin typeface="Lato"/>
                <a:ea typeface="Lato"/>
                <a:cs typeface="Lato"/>
                <a:sym typeface="Lato"/>
              </a:rPr>
              <a:t>, </a:t>
            </a:r>
            <a:r>
              <a:rPr lang="es-ES" sz="2000" b="1" i="0" u="none" strike="noStrike" cap="none" dirty="0">
                <a:solidFill>
                  <a:srgbClr val="0070C0"/>
                </a:solidFill>
                <a:latin typeface="Lato"/>
                <a:ea typeface="Lato"/>
                <a:cs typeface="Lato"/>
                <a:sym typeface="Lato"/>
              </a:rPr>
              <a:t>LinkedIn</a:t>
            </a:r>
            <a:r>
              <a:rPr lang="es-ES" sz="2000" b="0" i="0" u="none" strike="noStrike" cap="none" dirty="0">
                <a:solidFill>
                  <a:srgbClr val="0070C0"/>
                </a:solidFill>
                <a:latin typeface="Lato"/>
                <a:ea typeface="Lato"/>
                <a:cs typeface="Lato"/>
                <a:sym typeface="Lato"/>
              </a:rPr>
              <a:t>, </a:t>
            </a:r>
            <a:r>
              <a:rPr lang="es-ES" sz="2000" b="1" i="0" u="none" strike="noStrike" cap="none" dirty="0">
                <a:solidFill>
                  <a:srgbClr val="0070C0"/>
                </a:solidFill>
                <a:latin typeface="Lato"/>
                <a:ea typeface="Lato"/>
                <a:cs typeface="Lato"/>
                <a:sym typeface="Lato"/>
              </a:rPr>
              <a:t>PayPal</a:t>
            </a:r>
            <a:r>
              <a:rPr lang="es-ES" sz="2000" b="0" i="0" u="none" strike="noStrike" cap="none" dirty="0">
                <a:solidFill>
                  <a:srgbClr val="0070C0"/>
                </a:solidFill>
                <a:latin typeface="Lato"/>
                <a:ea typeface="Lato"/>
                <a:cs typeface="Lato"/>
                <a:sym typeface="Lato"/>
              </a:rPr>
              <a:t> y </a:t>
            </a:r>
            <a:r>
              <a:rPr lang="es-ES" sz="2000" b="1" i="0" u="none" strike="noStrike" cap="none" dirty="0">
                <a:solidFill>
                  <a:srgbClr val="0070C0"/>
                </a:solidFill>
                <a:latin typeface="Lato"/>
                <a:ea typeface="Lato"/>
                <a:cs typeface="Lato"/>
                <a:sym typeface="Lato"/>
              </a:rPr>
              <a:t>Wal-Mart.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20" name="Google Shape;920;p141"/>
          <p:cNvSpPr txBox="1"/>
          <p:nvPr/>
        </p:nvSpPr>
        <p:spPr>
          <a:xfrm>
            <a:off x="352172"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Chef</a:t>
            </a:r>
            <a:endParaRPr/>
          </a:p>
        </p:txBody>
      </p:sp>
      <p:sp>
        <p:nvSpPr>
          <p:cNvPr id="921" name="Google Shape;921;p141"/>
          <p:cNvSpPr txBox="1"/>
          <p:nvPr/>
        </p:nvSpPr>
        <p:spPr>
          <a:xfrm>
            <a:off x="352172" y="1431110"/>
            <a:ext cx="7425011" cy="427590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herramientas </a:t>
            </a:r>
            <a:r>
              <a:rPr lang="es-ES" sz="2000" b="1" i="0" u="none" strike="noStrike" cap="none" dirty="0">
                <a:solidFill>
                  <a:srgbClr val="0070C0"/>
                </a:solidFill>
                <a:latin typeface="Lato"/>
                <a:ea typeface="Lato"/>
                <a:cs typeface="Lato"/>
                <a:sym typeface="Lato"/>
              </a:rPr>
              <a:t>Chef </a:t>
            </a:r>
            <a:r>
              <a:rPr lang="es-ES" sz="2000" b="1" i="0" u="none" strike="noStrike" cap="none" dirty="0" err="1">
                <a:solidFill>
                  <a:srgbClr val="0070C0"/>
                </a:solidFill>
                <a:latin typeface="Lato"/>
                <a:ea typeface="Lato"/>
                <a:cs typeface="Lato"/>
                <a:sym typeface="Lato"/>
              </a:rPr>
              <a:t>DevOps</a:t>
            </a:r>
            <a:r>
              <a:rPr lang="es-ES" sz="2000" b="1" i="0" u="none" strike="noStrike" cap="none" dirty="0">
                <a:solidFill>
                  <a:srgbClr val="0070C0"/>
                </a:solidFill>
                <a:latin typeface="Lato"/>
                <a:ea typeface="Lato"/>
                <a:cs typeface="Lato"/>
                <a:sym typeface="Lato"/>
              </a:rPr>
              <a:t> </a:t>
            </a:r>
            <a:r>
              <a:rPr lang="es-ES" sz="2000" b="0" i="0" u="none" strike="noStrike" cap="none" dirty="0">
                <a:solidFill>
                  <a:srgbClr val="0070C0"/>
                </a:solidFill>
                <a:latin typeface="Lato"/>
                <a:ea typeface="Lato"/>
                <a:cs typeface="Lato"/>
                <a:sym typeface="Lato"/>
              </a:rPr>
              <a:t>proporcionan marcos para automatizar y administrar la infraestructura a través de </a:t>
            </a:r>
            <a:r>
              <a:rPr lang="es-ES" sz="2000" b="1" i="0" u="none" strike="noStrike" cap="none" dirty="0">
                <a:solidFill>
                  <a:srgbClr val="0070C0"/>
                </a:solidFill>
                <a:latin typeface="Lato"/>
                <a:ea typeface="Lato"/>
                <a:cs typeface="Lato"/>
                <a:sym typeface="Lato"/>
              </a:rPr>
              <a:t>DSL</a:t>
            </a:r>
            <a:r>
              <a:rPr lang="es-ES" sz="2000" b="0" i="0" u="none" strike="noStrike" cap="none" dirty="0">
                <a:solidFill>
                  <a:srgbClr val="0070C0"/>
                </a:solidFill>
                <a:latin typeface="Lato"/>
                <a:ea typeface="Lato"/>
                <a:cs typeface="Lato"/>
                <a:sym typeface="Lato"/>
              </a:rPr>
              <a:t> simple.</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activo real es un código que trae los servidores y servicios que proporcionan vida.</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Chef</a:t>
            </a:r>
            <a:r>
              <a:rPr lang="es-ES" sz="2000" b="0" i="0" u="none" strike="noStrike" cap="none" dirty="0">
                <a:solidFill>
                  <a:srgbClr val="0070C0"/>
                </a:solidFill>
                <a:latin typeface="Lato"/>
                <a:ea typeface="Lato"/>
                <a:cs typeface="Lato"/>
                <a:sym typeface="Lato"/>
              </a:rPr>
              <a:t> pone una confianza en sus definiciones reutilizables llamados libros de cocina y recetas escritas en </a:t>
            </a:r>
            <a:r>
              <a:rPr lang="es-ES" sz="2000" b="1" i="0" u="none" strike="noStrike" cap="none" dirty="0">
                <a:solidFill>
                  <a:srgbClr val="0070C0"/>
                </a:solidFill>
                <a:latin typeface="Lato"/>
                <a:ea typeface="Lato"/>
                <a:cs typeface="Lato"/>
                <a:sym typeface="Lato"/>
              </a:rPr>
              <a:t>Ruby</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Este nivel de abstracción aumenta la productividad y permite a los desarrolladores crear fácilmente configuraciones personalizadas para aplicaciones.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pic>
        <p:nvPicPr>
          <p:cNvPr id="2050" name="Picture 2" descr="Progress Chef Reviews 2023: Details, Pricing, &amp; Features | G2">
            <a:extLst>
              <a:ext uri="{FF2B5EF4-FFF2-40B4-BE49-F238E27FC236}">
                <a16:creationId xmlns:a16="http://schemas.microsoft.com/office/drawing/2014/main" id="{3753A4EF-1C61-7DC3-0390-C5D44C2C6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45" y="2642552"/>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8" name="Google Shape;928;p142"/>
          <p:cNvSpPr txBox="1"/>
          <p:nvPr/>
        </p:nvSpPr>
        <p:spPr>
          <a:xfrm>
            <a:off x="255677"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Chef</a:t>
            </a:r>
            <a:endParaRPr/>
          </a:p>
        </p:txBody>
      </p:sp>
      <p:sp>
        <p:nvSpPr>
          <p:cNvPr id="929" name="Google Shape;929;p142"/>
          <p:cNvSpPr txBox="1"/>
          <p:nvPr/>
        </p:nvSpPr>
        <p:spPr>
          <a:xfrm>
            <a:off x="363984" y="2063934"/>
            <a:ext cx="10812016" cy="315250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recetas se ejecutan de forma independiente mediante el uso de </a:t>
            </a:r>
            <a:r>
              <a:rPr lang="es-ES" sz="2000" b="1" i="0" u="none" strike="noStrike" cap="none" dirty="0">
                <a:solidFill>
                  <a:srgbClr val="0070C0"/>
                </a:solidFill>
                <a:latin typeface="Lato"/>
                <a:ea typeface="Lato"/>
                <a:cs typeface="Lato"/>
                <a:sym typeface="Lato"/>
              </a:rPr>
              <a:t>CHEF SOLO </a:t>
            </a:r>
            <a:r>
              <a:rPr lang="es-ES" sz="2000" b="0" i="0" u="none" strike="noStrike" cap="none" dirty="0">
                <a:solidFill>
                  <a:srgbClr val="0070C0"/>
                </a:solidFill>
                <a:latin typeface="Lato"/>
                <a:ea typeface="Lato"/>
                <a:cs typeface="Lato"/>
                <a:sym typeface="Lato"/>
              </a:rPr>
              <a:t>o un servidor que tenga </a:t>
            </a:r>
            <a:r>
              <a:rPr lang="es-ES" sz="2000" b="1" i="0" u="none" strike="noStrike" cap="none" dirty="0">
                <a:solidFill>
                  <a:srgbClr val="0070C0"/>
                </a:solidFill>
                <a:latin typeface="Lato"/>
                <a:ea typeface="Lato"/>
                <a:cs typeface="Lato"/>
                <a:sym typeface="Lato"/>
              </a:rPr>
              <a:t>CHEF SERVER </a:t>
            </a:r>
            <a:r>
              <a:rPr lang="es-ES" sz="2000" b="0" i="0" u="none" strike="noStrike" cap="none" dirty="0">
                <a:solidFill>
                  <a:srgbClr val="0070C0"/>
                </a:solidFill>
                <a:latin typeface="Lato"/>
                <a:ea typeface="Lato"/>
                <a:cs typeface="Lato"/>
                <a:sym typeface="Lato"/>
              </a:rPr>
              <a:t>que actúe como </a:t>
            </a:r>
            <a:r>
              <a:rPr lang="es-ES" sz="2000" b="0" i="0" u="none" strike="noStrike" cap="none" dirty="0" err="1">
                <a:solidFill>
                  <a:srgbClr val="0070C0"/>
                </a:solidFill>
                <a:latin typeface="Lato"/>
                <a:ea typeface="Lato"/>
                <a:cs typeface="Lato"/>
                <a:sym typeface="Lato"/>
              </a:rPr>
              <a:t>hubs</a:t>
            </a:r>
            <a:r>
              <a:rPr lang="es-ES" sz="2000" b="0" i="0" u="none" strike="noStrike" cap="none" dirty="0">
                <a:solidFill>
                  <a:srgbClr val="0070C0"/>
                </a:solidFill>
                <a:latin typeface="Lato"/>
                <a:ea typeface="Lato"/>
                <a:cs typeface="Lato"/>
                <a:sym typeface="Lato"/>
              </a:rPr>
              <a:t> para los datos de configuración.</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servidores almacenan libros de cocina o políticas aplicadas a los nodos y los metadatos que describen el nodo registrado administrado por chef-</a:t>
            </a:r>
            <a:r>
              <a:rPr lang="es-ES" sz="2000" b="0" i="0" u="none" strike="noStrike" cap="none" dirty="0" err="1">
                <a:solidFill>
                  <a:srgbClr val="0070C0"/>
                </a:solidFill>
                <a:latin typeface="Lato"/>
                <a:ea typeface="Lato"/>
                <a:cs typeface="Lato"/>
                <a:sym typeface="Lato"/>
              </a:rPr>
              <a:t>client</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Chef</a:t>
            </a:r>
            <a:r>
              <a:rPr lang="es-ES" sz="2000" b="0" i="0" u="none" strike="noStrike" cap="none" dirty="0">
                <a:solidFill>
                  <a:srgbClr val="0070C0"/>
                </a:solidFill>
                <a:latin typeface="Lato"/>
                <a:ea typeface="Lato"/>
                <a:cs typeface="Lato"/>
                <a:sym typeface="Lato"/>
              </a:rPr>
              <a:t> es una herramienta de gestión </a:t>
            </a:r>
            <a:r>
              <a:rPr lang="es-ES" sz="2000" b="0" i="0" u="none" strike="noStrike" cap="none" dirty="0" err="1">
                <a:solidFill>
                  <a:srgbClr val="0070C0"/>
                </a:solidFill>
                <a:latin typeface="Lato"/>
                <a:ea typeface="Lato"/>
                <a:cs typeface="Lato"/>
                <a:sym typeface="Lato"/>
              </a:rPr>
              <a:t>multi</a:t>
            </a:r>
            <a:r>
              <a:rPr lang="es-ES" sz="2000" b="0" i="0" u="none" strike="noStrike" cap="none" dirty="0">
                <a:solidFill>
                  <a:srgbClr val="0070C0"/>
                </a:solidFill>
                <a:latin typeface="Lato"/>
                <a:ea typeface="Lato"/>
                <a:cs typeface="Lato"/>
                <a:sym typeface="Lato"/>
              </a:rPr>
              <a:t>-plataforma para </a:t>
            </a:r>
            <a:r>
              <a:rPr lang="es-ES" sz="2000" b="1" i="0" u="none" strike="noStrike" cap="none" dirty="0">
                <a:solidFill>
                  <a:srgbClr val="0070C0"/>
                </a:solidFill>
                <a:latin typeface="Lato"/>
                <a:ea typeface="Lato"/>
                <a:cs typeface="Lato"/>
                <a:sym typeface="Lato"/>
              </a:rPr>
              <a:t>Windows</a:t>
            </a:r>
            <a:r>
              <a:rPr lang="es-ES" sz="2000" b="0" i="0" u="none" strike="noStrike" cap="none" dirty="0">
                <a:solidFill>
                  <a:srgbClr val="0070C0"/>
                </a:solidFill>
                <a:latin typeface="Lato"/>
                <a:ea typeface="Lato"/>
                <a:cs typeface="Lato"/>
                <a:sym typeface="Lato"/>
              </a:rPr>
              <a:t>, </a:t>
            </a:r>
            <a:r>
              <a:rPr lang="es-ES" sz="2000" b="1" i="0" u="none" strike="noStrike" cap="none" dirty="0">
                <a:solidFill>
                  <a:srgbClr val="0070C0"/>
                </a:solidFill>
                <a:latin typeface="Lato"/>
                <a:ea typeface="Lato"/>
                <a:cs typeface="Lato"/>
                <a:sym typeface="Lato"/>
              </a:rPr>
              <a:t>Linux</a:t>
            </a:r>
            <a:r>
              <a:rPr lang="es-ES" sz="2000" b="0" i="0" u="none" strike="noStrike" cap="none" dirty="0">
                <a:solidFill>
                  <a:srgbClr val="0070C0"/>
                </a:solidFill>
                <a:latin typeface="Lato"/>
                <a:ea typeface="Lato"/>
                <a:cs typeface="Lato"/>
                <a:sym typeface="Lato"/>
              </a:rPr>
              <a:t>, </a:t>
            </a:r>
            <a:r>
              <a:rPr lang="es-ES" sz="2000" b="1" i="0" u="none" strike="noStrike" cap="none" dirty="0">
                <a:solidFill>
                  <a:srgbClr val="0070C0"/>
                </a:solidFill>
                <a:latin typeface="Lato"/>
                <a:ea typeface="Lato"/>
                <a:cs typeface="Lato"/>
                <a:sym typeface="Lato"/>
              </a:rPr>
              <a:t>Mac</a:t>
            </a:r>
            <a:r>
              <a:rPr lang="es-ES" sz="2000" b="0" i="0" u="none" strike="noStrike" cap="none" dirty="0">
                <a:solidFill>
                  <a:srgbClr val="0070C0"/>
                </a:solidFill>
                <a:latin typeface="Lato"/>
                <a:ea typeface="Lato"/>
                <a:cs typeface="Lato"/>
                <a:sym typeface="Lato"/>
              </a:rPr>
              <a:t> </a:t>
            </a:r>
            <a:r>
              <a:rPr lang="es-ES" sz="2000" b="1" i="0" u="none" strike="noStrike" cap="none" dirty="0">
                <a:solidFill>
                  <a:srgbClr val="0070C0"/>
                </a:solidFill>
                <a:latin typeface="Lato"/>
                <a:ea typeface="Lato"/>
                <a:cs typeface="Lato"/>
                <a:sym typeface="Lato"/>
              </a:rPr>
              <a:t>OS</a:t>
            </a:r>
            <a:r>
              <a:rPr lang="es-ES" sz="2000" b="0" i="0" u="none" strike="noStrike" cap="none" dirty="0">
                <a:solidFill>
                  <a:srgbClr val="0070C0"/>
                </a:solidFill>
                <a:latin typeface="Lato"/>
                <a:ea typeface="Lato"/>
                <a:cs typeface="Lato"/>
                <a:sym typeface="Lato"/>
              </a:rPr>
              <a:t>, etc., y puede integrarse con los principales proveedores de </a:t>
            </a:r>
            <a:r>
              <a:rPr lang="es-ES" sz="2000" b="0" i="0" u="none" strike="noStrike" cap="none" dirty="0" err="1">
                <a:solidFill>
                  <a:srgbClr val="0070C0"/>
                </a:solidFill>
                <a:latin typeface="Lato"/>
                <a:ea typeface="Lato"/>
                <a:cs typeface="Lato"/>
                <a:sym typeface="Lato"/>
              </a:rPr>
              <a:t>cloud</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5" name="Google Shape;935;p143"/>
          <p:cNvSpPr txBox="1"/>
          <p:nvPr/>
        </p:nvSpPr>
        <p:spPr>
          <a:xfrm>
            <a:off x="237921"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Jenkins</a:t>
            </a:r>
            <a:endParaRPr dirty="0"/>
          </a:p>
        </p:txBody>
      </p:sp>
      <p:sp>
        <p:nvSpPr>
          <p:cNvPr id="936" name="Google Shape;936;p143"/>
          <p:cNvSpPr txBox="1"/>
          <p:nvPr/>
        </p:nvSpPr>
        <p:spPr>
          <a:xfrm>
            <a:off x="319596" y="1390213"/>
            <a:ext cx="10856404" cy="193646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Este es un motor para la integración extensible y continua que se utiliza como una de las principales herramientas de los ingenieros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que desean monitorear repetidas ejecuciones de trabajo.</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Con </a:t>
            </a:r>
            <a:r>
              <a:rPr lang="es-ES" sz="2000" b="1" i="0" u="none" strike="noStrike" cap="none" dirty="0">
                <a:solidFill>
                  <a:srgbClr val="0070C0"/>
                </a:solidFill>
                <a:latin typeface="Lato"/>
                <a:ea typeface="Lato"/>
                <a:cs typeface="Lato"/>
                <a:sym typeface="Lato"/>
              </a:rPr>
              <a:t>Jenkins</a:t>
            </a:r>
            <a:r>
              <a:rPr lang="es-ES" sz="2000" b="0" i="0" u="none" strike="noStrike" cap="none" dirty="0">
                <a:solidFill>
                  <a:srgbClr val="0070C0"/>
                </a:solidFill>
                <a:latin typeface="Lato"/>
                <a:ea typeface="Lato"/>
                <a:cs typeface="Lato"/>
                <a:sym typeface="Lato"/>
              </a:rPr>
              <a:t>, el ingeniero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encuentra más fácil integrar los cambios en los proyectos y puede acceder a las salidas fácilmente cuando encuentran que algo va mal.</a:t>
            </a:r>
            <a:endParaRPr sz="2000" b="0" i="0" u="none" strike="noStrike" cap="none" dirty="0">
              <a:solidFill>
                <a:srgbClr val="0070C0"/>
              </a:solidFill>
              <a:latin typeface="Lato"/>
              <a:ea typeface="Lato"/>
              <a:cs typeface="Lato"/>
              <a:sym typeface="Lato"/>
            </a:endParaRPr>
          </a:p>
        </p:txBody>
      </p:sp>
      <p:pic>
        <p:nvPicPr>
          <p:cNvPr id="937" name="Google Shape;937;p143"/>
          <p:cNvPicPr preferRelativeResize="0"/>
          <p:nvPr/>
        </p:nvPicPr>
        <p:blipFill rotWithShape="1">
          <a:blip r:embed="rId3">
            <a:alphaModFix/>
          </a:blip>
          <a:srcRect/>
          <a:stretch/>
        </p:blipFill>
        <p:spPr>
          <a:xfrm>
            <a:off x="1074060" y="3813649"/>
            <a:ext cx="4624252" cy="1452786"/>
          </a:xfrm>
          <a:prstGeom prst="rect">
            <a:avLst/>
          </a:prstGeom>
          <a:noFill/>
          <a:ln>
            <a:noFill/>
          </a:ln>
        </p:spPr>
      </p:pic>
      <p:sp>
        <p:nvSpPr>
          <p:cNvPr id="938" name="Google Shape;938;p143"/>
          <p:cNvSpPr txBox="1"/>
          <p:nvPr/>
        </p:nvSpPr>
        <p:spPr>
          <a:xfrm>
            <a:off x="5653991" y="3752688"/>
            <a:ext cx="5522009" cy="205953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características clave son sus enlaces permanentes, la integración de </a:t>
            </a:r>
            <a:r>
              <a:rPr lang="es-ES" sz="2000" b="1" i="0" u="none" strike="noStrike" cap="none" dirty="0">
                <a:solidFill>
                  <a:srgbClr val="0070C0"/>
                </a:solidFill>
                <a:latin typeface="Lato"/>
                <a:ea typeface="Lato"/>
                <a:cs typeface="Lato"/>
                <a:sym typeface="Lato"/>
              </a:rPr>
              <a:t>RSS</a:t>
            </a:r>
            <a:r>
              <a:rPr lang="es-ES" sz="2000" b="0" i="0" u="none" strike="noStrike" cap="none" dirty="0">
                <a:solidFill>
                  <a:srgbClr val="0070C0"/>
                </a:solidFill>
                <a:latin typeface="Lato"/>
                <a:ea typeface="Lato"/>
                <a:cs typeface="Lato"/>
                <a:sym typeface="Lato"/>
              </a:rPr>
              <a:t>, correo electrónico/mensajería instantánea, un etiquetado después de los hechos, su informe de prueba </a:t>
            </a:r>
            <a:r>
              <a:rPr lang="es-ES" sz="2000" b="1" i="0" u="none" strike="noStrike" cap="none" dirty="0" err="1">
                <a:solidFill>
                  <a:srgbClr val="0070C0"/>
                </a:solidFill>
                <a:latin typeface="Lato"/>
                <a:ea typeface="Lato"/>
                <a:cs typeface="Lato"/>
                <a:sym typeface="Lato"/>
              </a:rPr>
              <a:t>Junit</a:t>
            </a:r>
            <a:r>
              <a:rPr lang="es-ES" sz="2000" b="1" i="0" u="none" strike="noStrike" cap="none" dirty="0">
                <a:solidFill>
                  <a:srgbClr val="0070C0"/>
                </a:solidFill>
                <a:latin typeface="Lato"/>
                <a:ea typeface="Lato"/>
                <a:cs typeface="Lato"/>
                <a:sym typeface="Lato"/>
              </a:rPr>
              <a:t>/</a:t>
            </a:r>
            <a:r>
              <a:rPr lang="es-ES" sz="2000" b="1" i="0" u="none" strike="noStrike" cap="none" dirty="0" err="1">
                <a:solidFill>
                  <a:srgbClr val="0070C0"/>
                </a:solidFill>
                <a:latin typeface="Lato"/>
                <a:ea typeface="Lato"/>
                <a:cs typeface="Lato"/>
                <a:sym typeface="Lato"/>
              </a:rPr>
              <a:t>TestNG</a:t>
            </a:r>
            <a:r>
              <a:rPr lang="es-ES" sz="2000" b="0" i="0" u="none" strike="noStrike" cap="none" dirty="0">
                <a:solidFill>
                  <a:srgbClr val="0070C0"/>
                </a:solidFill>
                <a:latin typeface="Lato"/>
                <a:ea typeface="Lato"/>
                <a:cs typeface="Lato"/>
                <a:sym typeface="Lato"/>
              </a:rPr>
              <a:t> y las compilaciones distribuidas.</a:t>
            </a: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4" name="Google Shape;944;p144"/>
          <p:cNvSpPr txBox="1"/>
          <p:nvPr/>
        </p:nvSpPr>
        <p:spPr>
          <a:xfrm>
            <a:off x="255677"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err="1">
                <a:solidFill>
                  <a:srgbClr val="FF4300"/>
                </a:solidFill>
                <a:latin typeface="Lato"/>
                <a:ea typeface="Lato"/>
                <a:cs typeface="Lato"/>
                <a:sym typeface="Lato"/>
              </a:rPr>
              <a:t>Puppet</a:t>
            </a:r>
            <a:endParaRPr sz="2800" b="1" i="0" u="none" strike="noStrike" cap="none" dirty="0">
              <a:solidFill>
                <a:srgbClr val="FF4300"/>
              </a:solidFill>
              <a:latin typeface="Lato"/>
              <a:ea typeface="Lato"/>
              <a:cs typeface="Lato"/>
              <a:sym typeface="Lato"/>
            </a:endParaRPr>
          </a:p>
        </p:txBody>
      </p:sp>
      <p:sp>
        <p:nvSpPr>
          <p:cNvPr id="945" name="Google Shape;945;p144"/>
          <p:cNvSpPr txBox="1"/>
          <p:nvPr/>
        </p:nvSpPr>
        <p:spPr>
          <a:xfrm>
            <a:off x="346229" y="1250869"/>
            <a:ext cx="10817071" cy="470578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Puppet</a:t>
            </a:r>
            <a:r>
              <a:rPr lang="es-ES" sz="2000" b="0" i="0" u="none" strike="noStrike" cap="none" dirty="0">
                <a:solidFill>
                  <a:srgbClr val="0070C0"/>
                </a:solidFill>
                <a:latin typeface="Lato"/>
                <a:ea typeface="Lato"/>
                <a:cs typeface="Lato"/>
                <a:sym typeface="Lato"/>
              </a:rPr>
              <a:t> permite la gestión de la configuración y del software durante la realización de cambios rápidos y repetibles. </a:t>
            </a:r>
            <a:r>
              <a:rPr lang="es-ES" sz="2000" b="1" i="0" u="none" strike="noStrike" cap="none" dirty="0" err="1">
                <a:solidFill>
                  <a:srgbClr val="0070C0"/>
                </a:solidFill>
                <a:latin typeface="Lato"/>
                <a:ea typeface="Lato"/>
                <a:cs typeface="Lato"/>
                <a:sym typeface="Lato"/>
              </a:rPr>
              <a:t>Puppet</a:t>
            </a:r>
            <a:r>
              <a:rPr lang="es-ES" sz="2000" b="0" i="0" u="none" strike="noStrike" cap="none" dirty="0">
                <a:solidFill>
                  <a:srgbClr val="0070C0"/>
                </a:solidFill>
                <a:latin typeface="Lato"/>
                <a:ea typeface="Lato"/>
                <a:cs typeface="Lato"/>
                <a:sym typeface="Lato"/>
              </a:rPr>
              <a:t> impone automáticamente la coherencia en entornos y puede trabajar en máquinas físicas y virtuales.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Tiene cadenas de herramientas comunes y respalda las mejores prácticas clave en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que incluyen la entrega continua.</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Puppet</a:t>
            </a:r>
            <a:r>
              <a:rPr lang="es-ES" sz="2000" b="1" i="0" u="none" strike="noStrike" cap="none" dirty="0">
                <a:solidFill>
                  <a:srgbClr val="0070C0"/>
                </a:solidFill>
                <a:latin typeface="Lato"/>
                <a:ea typeface="Lato"/>
                <a:cs typeface="Lato"/>
                <a:sym typeface="Lato"/>
              </a:rPr>
              <a:t> Enterprise </a:t>
            </a:r>
            <a:r>
              <a:rPr lang="es-ES" sz="2000" b="0" i="0" u="none" strike="noStrike" cap="none" dirty="0">
                <a:solidFill>
                  <a:srgbClr val="0070C0"/>
                </a:solidFill>
                <a:latin typeface="Lato"/>
                <a:ea typeface="Lato"/>
                <a:cs typeface="Lato"/>
                <a:sym typeface="Lato"/>
              </a:rPr>
              <a:t>ofrece la orquestación de centros de datos mediante la automatización de la configuración y gestión de las máquinas y software.</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También existen versiones de </a:t>
            </a:r>
            <a:r>
              <a:rPr lang="es-ES" sz="2000" b="1" i="0" u="none" strike="noStrike" cap="none" dirty="0" err="1">
                <a:solidFill>
                  <a:srgbClr val="0070C0"/>
                </a:solidFill>
                <a:latin typeface="Lato"/>
                <a:ea typeface="Lato"/>
                <a:cs typeface="Lato"/>
                <a:sym typeface="Lato"/>
              </a:rPr>
              <a:t>Puppet</a:t>
            </a:r>
            <a:r>
              <a:rPr lang="es-ES" sz="2000" b="0" i="0" u="none" strike="noStrike" cap="none" dirty="0">
                <a:solidFill>
                  <a:srgbClr val="0070C0"/>
                </a:solidFill>
                <a:latin typeface="Lato"/>
                <a:ea typeface="Lato"/>
                <a:cs typeface="Lato"/>
                <a:sym typeface="Lato"/>
              </a:rPr>
              <a:t> de fuente abierta disponibles que han sido utilizadas por la </a:t>
            </a:r>
            <a:r>
              <a:rPr lang="es-ES" sz="2000" b="1" i="0" u="none" strike="noStrike" cap="none" dirty="0">
                <a:solidFill>
                  <a:srgbClr val="0070C0"/>
                </a:solidFill>
                <a:latin typeface="Lato"/>
                <a:ea typeface="Lato"/>
                <a:cs typeface="Lato"/>
                <a:sym typeface="Lato"/>
              </a:rPr>
              <a:t>Universidad de Stanford </a:t>
            </a:r>
            <a:r>
              <a:rPr lang="es-ES" sz="2000" b="0" i="0" u="none" strike="noStrike" cap="none" dirty="0">
                <a:solidFill>
                  <a:srgbClr val="0070C0"/>
                </a:solidFill>
                <a:latin typeface="Lato"/>
                <a:ea typeface="Lato"/>
                <a:cs typeface="Lato"/>
                <a:sym typeface="Lato"/>
              </a:rPr>
              <a:t>para colmar las lagunas en el desarrollo de software para su servicio de biblioteca digital y administración del sistema, necesarias para mantener los servicios funcionando de manera segura.</a:t>
            </a:r>
            <a:endParaRPr dirty="0">
              <a:solidFill>
                <a:srgbClr val="0070C0"/>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45"/>
          <p:cNvSpPr txBox="1">
            <a:spLocks noGrp="1"/>
          </p:cNvSpPr>
          <p:nvPr>
            <p:ph type="title"/>
          </p:nvPr>
        </p:nvSpPr>
        <p:spPr>
          <a:xfrm>
            <a:off x="253981" y="1167456"/>
            <a:ext cx="10281557"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Modelo Gartner DevOps</a:t>
            </a:r>
            <a:endParaRPr sz="4400" b="1" i="0" u="none" strike="noStrike" cap="none" dirty="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Google Shape;77;p17"/>
          <p:cNvSpPr txBox="1"/>
          <p:nvPr/>
        </p:nvSpPr>
        <p:spPr>
          <a:xfrm>
            <a:off x="346366" y="182097"/>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¿Qué es DevOps?</a:t>
            </a:r>
            <a:endParaRPr dirty="0"/>
          </a:p>
        </p:txBody>
      </p:sp>
      <p:sp>
        <p:nvSpPr>
          <p:cNvPr id="78" name="Google Shape;78;p17"/>
          <p:cNvSpPr txBox="1"/>
          <p:nvPr/>
        </p:nvSpPr>
        <p:spPr>
          <a:xfrm>
            <a:off x="7472517" y="2804700"/>
            <a:ext cx="3703483" cy="128343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palabra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una contracción de “Desarrollo” (</a:t>
            </a:r>
            <a:r>
              <a:rPr lang="es-ES" sz="2000" b="0" i="0" u="none" strike="noStrike" cap="none" dirty="0" err="1">
                <a:solidFill>
                  <a:srgbClr val="0070C0"/>
                </a:solidFill>
                <a:latin typeface="Lato"/>
                <a:ea typeface="Lato"/>
                <a:cs typeface="Lato"/>
                <a:sym typeface="Lato"/>
              </a:rPr>
              <a:t>Development</a:t>
            </a:r>
            <a:r>
              <a:rPr lang="es-ES" sz="2000" b="0" i="0" u="none" strike="noStrike" cap="none" dirty="0">
                <a:solidFill>
                  <a:srgbClr val="0070C0"/>
                </a:solidFill>
                <a:latin typeface="Lato"/>
                <a:ea typeface="Lato"/>
                <a:cs typeface="Lato"/>
                <a:sym typeface="Lato"/>
              </a:rPr>
              <a:t>) y “Operaciones” (</a:t>
            </a:r>
            <a:r>
              <a:rPr lang="es-ES" sz="2000" b="0" i="0" u="none" strike="noStrike" cap="none" dirty="0" err="1">
                <a:solidFill>
                  <a:srgbClr val="0070C0"/>
                </a:solidFill>
                <a:latin typeface="Lato"/>
                <a:ea typeface="Lato"/>
                <a:cs typeface="Lato"/>
                <a:sym typeface="Lato"/>
              </a:rPr>
              <a:t>Operations</a:t>
            </a:r>
            <a:r>
              <a:rPr lang="es-ES" sz="2000" b="0" i="0" u="none" strike="noStrike" cap="none" dirty="0">
                <a:solidFill>
                  <a:srgbClr val="0070C0"/>
                </a:solidFill>
                <a:latin typeface="Lato"/>
                <a:ea typeface="Lato"/>
                <a:cs typeface="Lato"/>
                <a:sym typeface="Lato"/>
              </a:rPr>
              <a:t>).</a:t>
            </a:r>
            <a:endParaRPr sz="2000" b="0" i="0" u="none" strike="noStrike" cap="none" dirty="0">
              <a:solidFill>
                <a:srgbClr val="0070C0"/>
              </a:solidFill>
              <a:latin typeface="Lato"/>
              <a:ea typeface="Lato"/>
              <a:cs typeface="Lato"/>
              <a:sym typeface="Lato"/>
            </a:endParaRPr>
          </a:p>
          <a:p>
            <a:pPr marL="228600" marR="0" lvl="0" indent="-101600" algn="l" rtl="0">
              <a:lnSpc>
                <a:spcPct val="100000"/>
              </a:lnSpc>
              <a:spcBef>
                <a:spcPts val="10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pic>
        <p:nvPicPr>
          <p:cNvPr id="79" name="Google Shape;79;p17"/>
          <p:cNvPicPr preferRelativeResize="0"/>
          <p:nvPr/>
        </p:nvPicPr>
        <p:blipFill rotWithShape="1">
          <a:blip r:embed="rId3">
            <a:alphaModFix/>
          </a:blip>
          <a:srcRect t="10129" b="10130"/>
          <a:stretch/>
        </p:blipFill>
        <p:spPr>
          <a:xfrm>
            <a:off x="210022" y="1184367"/>
            <a:ext cx="6616482" cy="452410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6" name="Google Shape;956;p146"/>
          <p:cNvSpPr txBox="1"/>
          <p:nvPr/>
        </p:nvSpPr>
        <p:spPr>
          <a:xfrm>
            <a:off x="273433"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P.P.T y Cultura</a:t>
            </a:r>
            <a:endParaRPr dirty="0"/>
          </a:p>
        </p:txBody>
      </p:sp>
      <p:pic>
        <p:nvPicPr>
          <p:cNvPr id="957" name="Google Shape;957;p146"/>
          <p:cNvPicPr preferRelativeResize="0"/>
          <p:nvPr/>
        </p:nvPicPr>
        <p:blipFill rotWithShape="1">
          <a:blip r:embed="rId3">
            <a:alphaModFix/>
          </a:blip>
          <a:srcRect/>
          <a:stretch/>
        </p:blipFill>
        <p:spPr>
          <a:xfrm>
            <a:off x="825849" y="1236617"/>
            <a:ext cx="10540302" cy="438476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3" name="Google Shape;963;p147"/>
          <p:cNvSpPr txBox="1"/>
          <p:nvPr/>
        </p:nvSpPr>
        <p:spPr>
          <a:xfrm>
            <a:off x="246799"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Modelo Gartner DevOps</a:t>
            </a:r>
            <a:endParaRPr dirty="0"/>
          </a:p>
        </p:txBody>
      </p:sp>
      <p:sp>
        <p:nvSpPr>
          <p:cNvPr id="964" name="Google Shape;964;p147"/>
          <p:cNvSpPr txBox="1"/>
          <p:nvPr/>
        </p:nvSpPr>
        <p:spPr>
          <a:xfrm>
            <a:off x="487186" y="2422211"/>
            <a:ext cx="5964621" cy="3036363"/>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siguiente </a:t>
            </a:r>
            <a:r>
              <a:rPr lang="es-ES" sz="2000" b="0" i="0" u="none" strike="noStrike" cap="none" dirty="0" err="1">
                <a:solidFill>
                  <a:srgbClr val="0070C0"/>
                </a:solidFill>
                <a:latin typeface="Lato"/>
                <a:ea typeface="Lato"/>
                <a:cs typeface="Lato"/>
                <a:sym typeface="Lato"/>
              </a:rPr>
              <a:t>slide</a:t>
            </a:r>
            <a:r>
              <a:rPr lang="es-ES" sz="2000" b="0" i="0" u="none" strike="noStrike" cap="none" dirty="0">
                <a:solidFill>
                  <a:srgbClr val="0070C0"/>
                </a:solidFill>
                <a:latin typeface="Lato"/>
                <a:ea typeface="Lato"/>
                <a:cs typeface="Lato"/>
                <a:sym typeface="Lato"/>
              </a:rPr>
              <a:t> presenta el modelo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t>
            </a:r>
            <a:endParaRPr sz="2000" b="0" i="0" u="none" strike="noStrike" cap="none" dirty="0">
              <a:solidFill>
                <a:srgbClr val="0070C0"/>
              </a:solidFill>
              <a:latin typeface="Lato"/>
              <a:ea typeface="Lato"/>
              <a:cs typeface="Lato"/>
              <a:sym typeface="Lato"/>
            </a:endParaRPr>
          </a:p>
          <a:p>
            <a:pPr marL="0" marR="0" lvl="0" indent="0"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planteado por </a:t>
            </a:r>
            <a:r>
              <a:rPr lang="es-ES" sz="2000" b="1" i="0" u="none" strike="noStrike" cap="none" dirty="0" err="1">
                <a:solidFill>
                  <a:srgbClr val="0070C0"/>
                </a:solidFill>
                <a:latin typeface="Lato"/>
                <a:ea typeface="Lato"/>
                <a:cs typeface="Lato"/>
                <a:sym typeface="Lato"/>
              </a:rPr>
              <a:t>Gartner</a:t>
            </a:r>
            <a:r>
              <a:rPr lang="es-ES" sz="2000" b="1"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Group</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candidatos a la </a:t>
            </a:r>
            <a:r>
              <a:rPr lang="es-ES" sz="2000" b="1" i="0" u="none" strike="noStrike" cap="none" dirty="0">
                <a:solidFill>
                  <a:srgbClr val="0070C0"/>
                </a:solidFill>
                <a:latin typeface="Lato"/>
                <a:ea typeface="Lato"/>
                <a:cs typeface="Lato"/>
                <a:sym typeface="Lato"/>
              </a:rPr>
              <a:t>Certificación de </a:t>
            </a:r>
            <a:r>
              <a:rPr lang="es-ES" sz="2000" b="1" i="0" u="none" strike="noStrike" cap="none" dirty="0" err="1">
                <a:solidFill>
                  <a:srgbClr val="0070C0"/>
                </a:solidFill>
                <a:latin typeface="Lato"/>
                <a:ea typeface="Lato"/>
                <a:cs typeface="Lato"/>
                <a:sym typeface="Lato"/>
              </a:rPr>
              <a:t>DevOps</a:t>
            </a:r>
            <a:r>
              <a:rPr lang="es-ES" sz="2000" b="1" i="0" u="none" strike="noStrike" cap="none" dirty="0">
                <a:solidFill>
                  <a:srgbClr val="0070C0"/>
                </a:solidFill>
                <a:latin typeface="Lato"/>
                <a:ea typeface="Lato"/>
                <a:cs typeface="Lato"/>
                <a:sym typeface="Lato"/>
              </a:rPr>
              <a:t> Essentials de </a:t>
            </a:r>
            <a:r>
              <a:rPr lang="es-ES" sz="2000" b="1" i="0" u="none" strike="noStrike" cap="none" dirty="0" err="1">
                <a:solidFill>
                  <a:srgbClr val="0070C0"/>
                </a:solidFill>
                <a:latin typeface="Lato"/>
                <a:ea typeface="Lato"/>
                <a:cs typeface="Lato"/>
                <a:sym typeface="Lato"/>
              </a:rPr>
              <a:t>CertiProf</a:t>
            </a:r>
            <a:r>
              <a:rPr lang="es-ES" sz="2000" b="1" i="0" u="none" strike="noStrike" cap="none" dirty="0">
                <a:solidFill>
                  <a:srgbClr val="0070C0"/>
                </a:solidFill>
                <a:latin typeface="Lato"/>
                <a:ea typeface="Lato"/>
                <a:cs typeface="Lato"/>
                <a:sym typeface="Lato"/>
              </a:rPr>
              <a:t>® </a:t>
            </a:r>
            <a:r>
              <a:rPr lang="es-ES" sz="2000" b="0" i="0" u="none" strike="noStrike" cap="none" dirty="0">
                <a:solidFill>
                  <a:srgbClr val="0070C0"/>
                </a:solidFill>
                <a:latin typeface="Lato"/>
                <a:ea typeface="Lato"/>
                <a:cs typeface="Lato"/>
                <a:sym typeface="Lato"/>
              </a:rPr>
              <a:t>deben entender los componentes del modelo.</a:t>
            </a:r>
            <a:endParaRPr dirty="0">
              <a:solidFill>
                <a:srgbClr val="0070C0"/>
              </a:solidFill>
            </a:endParaRPr>
          </a:p>
          <a:p>
            <a:pPr marL="0" marR="0" lvl="0" indent="0"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www.gartner.com</a:t>
            </a:r>
            <a:endParaRPr dirty="0">
              <a:solidFill>
                <a:srgbClr val="0070C0"/>
              </a:solidFill>
            </a:endParaRPr>
          </a:p>
        </p:txBody>
      </p:sp>
      <p:pic>
        <p:nvPicPr>
          <p:cNvPr id="965" name="Google Shape;965;p147"/>
          <p:cNvPicPr preferRelativeResize="0"/>
          <p:nvPr/>
        </p:nvPicPr>
        <p:blipFill rotWithShape="1">
          <a:blip r:embed="rId3">
            <a:alphaModFix/>
          </a:blip>
          <a:srcRect/>
          <a:stretch/>
        </p:blipFill>
        <p:spPr>
          <a:xfrm>
            <a:off x="6810895" y="2265812"/>
            <a:ext cx="4061427" cy="3036363"/>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48"/>
          <p:cNvSpPr txBox="1"/>
          <p:nvPr/>
        </p:nvSpPr>
        <p:spPr>
          <a:xfrm rot="-5400000">
            <a:off x="9306908" y="3117237"/>
            <a:ext cx="4125460" cy="5232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Modelo Gartner DevOps</a:t>
            </a:r>
            <a:endParaRPr/>
          </a:p>
        </p:txBody>
      </p:sp>
      <p:pic>
        <p:nvPicPr>
          <p:cNvPr id="971" name="Google Shape;971;p148"/>
          <p:cNvPicPr preferRelativeResize="0"/>
          <p:nvPr/>
        </p:nvPicPr>
        <p:blipFill rotWithShape="1">
          <a:blip r:embed="rId3">
            <a:alphaModFix/>
          </a:blip>
          <a:srcRect/>
          <a:stretch/>
        </p:blipFill>
        <p:spPr>
          <a:xfrm>
            <a:off x="0" y="78378"/>
            <a:ext cx="11063564" cy="5891348"/>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49"/>
          <p:cNvSpPr txBox="1">
            <a:spLocks noGrp="1"/>
          </p:cNvSpPr>
          <p:nvPr>
            <p:ph type="title"/>
          </p:nvPr>
        </p:nvSpPr>
        <p:spPr>
          <a:xfrm>
            <a:off x="333883" y="1398275"/>
            <a:ext cx="751223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Lista de Chequeo DevOps y Estado del Reporte DevOps</a:t>
            </a:r>
            <a:endParaRPr sz="4400" b="1" i="0" u="none" strike="noStrike" cap="none" dirty="0">
              <a:latin typeface="Lato"/>
              <a:ea typeface="Lato"/>
              <a:cs typeface="Lato"/>
              <a:sym typeface="Lato"/>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2" name="Google Shape;982;p150"/>
          <p:cNvSpPr txBox="1"/>
          <p:nvPr/>
        </p:nvSpPr>
        <p:spPr>
          <a:xfrm>
            <a:off x="255676"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Modelo de Madurez DevOps</a:t>
            </a:r>
            <a:endParaRPr/>
          </a:p>
        </p:txBody>
      </p:sp>
      <p:sp>
        <p:nvSpPr>
          <p:cNvPr id="983" name="Google Shape;983;p150"/>
          <p:cNvSpPr txBox="1"/>
          <p:nvPr/>
        </p:nvSpPr>
        <p:spPr>
          <a:xfrm>
            <a:off x="255677" y="2226229"/>
            <a:ext cx="10920324" cy="254606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Este modelo mira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desde tres puntos de vista: procesos, automatización y la colaboración. Se extiende por una serie de estados claramente definidos en el camino hacia un entorno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optimizado.</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exploración de la madurez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le da con una comprensión del nivel de madurez de tu organización en términos de estandarización de procesos, herramientas de automatización y los enfoques de colaboración, junto con conocimientos sobre tus oportunidades de mejora.</a:t>
            </a:r>
            <a:endParaRPr dirty="0">
              <a:solidFill>
                <a:srgbClr val="0070C0"/>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9" name="Google Shape;989;p151"/>
          <p:cNvSpPr txBox="1"/>
          <p:nvPr/>
        </p:nvSpPr>
        <p:spPr>
          <a:xfrm>
            <a:off x="246799"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Lista de Chequeo - DevOps</a:t>
            </a:r>
            <a:endParaRPr dirty="0"/>
          </a:p>
        </p:txBody>
      </p:sp>
      <p:sp>
        <p:nvSpPr>
          <p:cNvPr id="990" name="Google Shape;990;p151"/>
          <p:cNvSpPr txBox="1"/>
          <p:nvPr/>
        </p:nvSpPr>
        <p:spPr>
          <a:xfrm>
            <a:off x="328474" y="1407885"/>
            <a:ext cx="10847526" cy="420043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listas de comprobación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no son estáticas o únicas y no tienen manifiestos que describan a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pero deben adaptarse a las necesidades de la organización, las interacciones humanas y otros criterios de naturaleza específica.</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listas de verificación podrían ayudar a un procedimiento con la creación de culturas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pero no se consideran como formas únicas de proceder con una transformación organizacional.</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configuración de la infraestructura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para las múltiples necesidades de negocio de una organización están enfocadas en procesos de continuidad del negocio y la recuperación de desastres que pueden afectar significativamente las empresas por los costos de tiempo de inactividad. También es necesario entender estas necesidades empresariales para hacer una estrategia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que puede tener impactos significativos en una organización.</a:t>
            </a:r>
            <a:endParaRPr dirty="0">
              <a:solidFill>
                <a:srgbClr val="0070C0"/>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6" name="Google Shape;996;p152"/>
          <p:cNvSpPr txBox="1"/>
          <p:nvPr/>
        </p:nvSpPr>
        <p:spPr>
          <a:xfrm>
            <a:off x="282310"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Autoevaluación</a:t>
            </a:r>
            <a:endParaRPr sz="2800" b="1" i="0" u="none" strike="noStrike" cap="none" dirty="0">
              <a:solidFill>
                <a:srgbClr val="FF4300"/>
              </a:solidFill>
              <a:latin typeface="Lato"/>
              <a:ea typeface="Lato"/>
              <a:cs typeface="Lato"/>
              <a:sym typeface="Lato"/>
            </a:endParaRPr>
          </a:p>
        </p:txBody>
      </p:sp>
      <p:sp>
        <p:nvSpPr>
          <p:cNvPr id="997" name="Google Shape;997;p152"/>
          <p:cNvSpPr txBox="1"/>
          <p:nvPr/>
        </p:nvSpPr>
        <p:spPr>
          <a:xfrm>
            <a:off x="282311" y="1166949"/>
            <a:ext cx="10893690" cy="469392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En las empresas hay una necesidad de evaluación continua que constituye una piedra angular para el desarrollo escalable de la empresa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La autoevaluación capacitará a los equipos de desarrollo y operaciones para acelerar la entrega rápida y las iteraciones basadas en comentarios precisos y accionables sobre los productos.</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La evaluación de resultados e impactos constituye una disciplina importante y crítica que los equipos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deben adoptar durante la implementación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Este proceso debe ser integral, automático y continuo.</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Sin una evaluación continua en un kit de herramientas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existe el riesgo de pasar a ciegas y perder grandes oportunidades que pueden estar fácilmente al alcance.</a:t>
            </a:r>
            <a:endParaRPr dirty="0">
              <a:solidFill>
                <a:srgbClr val="0070C0"/>
              </a:solidFill>
            </a:endParaRPr>
          </a:p>
          <a:p>
            <a:pPr marL="228600" marR="0" lvl="0" indent="-152400" algn="just" rtl="0">
              <a:lnSpc>
                <a:spcPct val="100000"/>
              </a:lnSpc>
              <a:spcBef>
                <a:spcPts val="120"/>
              </a:spcBef>
              <a:spcAft>
                <a:spcPts val="0"/>
              </a:spcAft>
              <a:buClr>
                <a:schemeClr val="dk1"/>
              </a:buClr>
              <a:buSzPts val="1200"/>
              <a:buFont typeface="Arial"/>
              <a:buNone/>
            </a:pPr>
            <a:endParaRPr sz="12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Esta información será crucial cuando los líderes empresariales y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prioricen su inversión futura y hagan concesiones que puedan surgir.</a:t>
            </a:r>
            <a:endParaRPr dirty="0">
              <a:solidFill>
                <a:srgbClr val="0070C0"/>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3" name="Google Shape;1003;p153"/>
          <p:cNvSpPr txBox="1"/>
          <p:nvPr/>
        </p:nvSpPr>
        <p:spPr>
          <a:xfrm>
            <a:off x="344914" y="200098"/>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Autoevaluación</a:t>
            </a:r>
            <a:endParaRPr sz="2800" b="1" i="0" u="none" strike="noStrike" cap="none">
              <a:solidFill>
                <a:srgbClr val="FF4300"/>
              </a:solidFill>
              <a:latin typeface="Lato"/>
              <a:ea typeface="Lato"/>
              <a:cs typeface="Lato"/>
              <a:sym typeface="Lato"/>
            </a:endParaRPr>
          </a:p>
        </p:txBody>
      </p:sp>
      <p:sp>
        <p:nvSpPr>
          <p:cNvPr id="1004" name="Google Shape;1004;p153"/>
          <p:cNvSpPr txBox="1"/>
          <p:nvPr/>
        </p:nvSpPr>
        <p:spPr>
          <a:xfrm>
            <a:off x="4927600" y="1487197"/>
            <a:ext cx="6715759" cy="241424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200"/>
              </a:spcBef>
              <a:spcAft>
                <a:spcPts val="0"/>
              </a:spcAft>
              <a:buClr>
                <a:srgbClr val="126893"/>
              </a:buClr>
              <a:buSzPts val="2000"/>
              <a:buFont typeface="Arial"/>
              <a:buNone/>
            </a:pPr>
            <a:r>
              <a:rPr lang="es-ES" sz="1800" b="0" i="0" u="none" strike="noStrike" cap="none" dirty="0">
                <a:solidFill>
                  <a:srgbClr val="0070C0"/>
                </a:solidFill>
                <a:latin typeface="Lato"/>
                <a:ea typeface="Lato"/>
                <a:cs typeface="Lato"/>
                <a:sym typeface="Lato"/>
              </a:rPr>
              <a:t>Al decidir tu próximo paso a tu viaje por </a:t>
            </a:r>
            <a:r>
              <a:rPr lang="es-ES" sz="1800" b="1" i="0" u="none" strike="noStrike" cap="none" dirty="0">
                <a:solidFill>
                  <a:srgbClr val="0070C0"/>
                </a:solidFill>
                <a:latin typeface="Lato"/>
                <a:ea typeface="Lato"/>
                <a:cs typeface="Lato"/>
                <a:sym typeface="Lato"/>
              </a:rPr>
              <a:t>DevOps</a:t>
            </a:r>
            <a:r>
              <a:rPr lang="es-ES" sz="1800" b="0" i="0" u="none" strike="noStrike" cap="none" dirty="0">
                <a:solidFill>
                  <a:srgbClr val="0070C0"/>
                </a:solidFill>
                <a:latin typeface="Lato"/>
                <a:ea typeface="Lato"/>
                <a:cs typeface="Lato"/>
                <a:sym typeface="Lato"/>
              </a:rPr>
              <a:t>, deberías considerar el mercado competitivo, la cultura organizacional, procesos internos y actuales herramientas para fortalecer cada una de tus áreas de práctica de </a:t>
            </a:r>
            <a:r>
              <a:rPr lang="es-ES" sz="1800" b="1" i="0" u="none" strike="noStrike" cap="none" dirty="0">
                <a:solidFill>
                  <a:srgbClr val="0070C0"/>
                </a:solidFill>
                <a:latin typeface="Lato"/>
                <a:ea typeface="Lato"/>
                <a:cs typeface="Lato"/>
                <a:sym typeface="Lato"/>
              </a:rPr>
              <a:t>DevOps</a:t>
            </a:r>
            <a:r>
              <a:rPr lang="es-ES" sz="1800" b="0" i="0" u="none" strike="noStrike" cap="none" dirty="0">
                <a:solidFill>
                  <a:srgbClr val="0070C0"/>
                </a:solidFill>
                <a:latin typeface="Lato"/>
                <a:ea typeface="Lato"/>
                <a:cs typeface="Lato"/>
                <a:sym typeface="Lato"/>
              </a:rPr>
              <a:t>.</a:t>
            </a:r>
            <a:endParaRPr sz="1200" dirty="0">
              <a:solidFill>
                <a:srgbClr val="0070C0"/>
              </a:solidFill>
            </a:endParaRPr>
          </a:p>
        </p:txBody>
      </p:sp>
      <p:sp>
        <p:nvSpPr>
          <p:cNvPr id="1006" name="Google Shape;1006;p153"/>
          <p:cNvSpPr txBox="1"/>
          <p:nvPr/>
        </p:nvSpPr>
        <p:spPr>
          <a:xfrm>
            <a:off x="7101842" y="4976226"/>
            <a:ext cx="4963885" cy="87037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1600"/>
              <a:buFont typeface="Arial"/>
              <a:buNone/>
            </a:pPr>
            <a:r>
              <a:rPr lang="es-ES" sz="1600" b="0" i="0" u="none" strike="noStrike" cap="none" dirty="0">
                <a:solidFill>
                  <a:srgbClr val="0070C0"/>
                </a:solidFill>
                <a:latin typeface="Lato"/>
                <a:ea typeface="Lato"/>
                <a:cs typeface="Lato"/>
                <a:sym typeface="Lato"/>
              </a:rPr>
              <a:t>Fuente:</a:t>
            </a:r>
          </a:p>
          <a:p>
            <a:pPr marL="0" marR="0" lvl="0" indent="0" algn="just" rtl="0">
              <a:lnSpc>
                <a:spcPct val="100000"/>
              </a:lnSpc>
              <a:spcBef>
                <a:spcPts val="200"/>
              </a:spcBef>
              <a:spcAft>
                <a:spcPts val="0"/>
              </a:spcAft>
              <a:buClr>
                <a:srgbClr val="126893"/>
              </a:buClr>
              <a:buSzPts val="1600"/>
              <a:buFont typeface="Arial"/>
              <a:buNone/>
            </a:pPr>
            <a:r>
              <a:rPr lang="es-ES" sz="1600" b="0" i="0" u="none" strike="noStrike" cap="none" dirty="0">
                <a:solidFill>
                  <a:srgbClr val="0070C0"/>
                </a:solidFill>
                <a:latin typeface="Lato"/>
                <a:ea typeface="Lato"/>
                <a:cs typeface="Lato"/>
                <a:sym typeface="Lato"/>
              </a:rPr>
              <a:t>http://devopsassessment.azurewebsites.net/es-ES/</a:t>
            </a:r>
            <a:r>
              <a:rPr lang="es-ES" sz="2000" b="0" i="0" u="none" strike="noStrike" cap="none" dirty="0">
                <a:solidFill>
                  <a:srgbClr val="0070C0"/>
                </a:solidFill>
                <a:latin typeface="Lato"/>
                <a:ea typeface="Lato"/>
                <a:cs typeface="Lato"/>
                <a:sym typeface="Lato"/>
              </a:rPr>
              <a:t>	</a:t>
            </a:r>
            <a:endParaRPr dirty="0">
              <a:solidFill>
                <a:srgbClr val="0070C0"/>
              </a:solidFill>
            </a:endParaRPr>
          </a:p>
        </p:txBody>
      </p:sp>
      <p:pic>
        <p:nvPicPr>
          <p:cNvPr id="4" name="Picture 3">
            <a:extLst>
              <a:ext uri="{FF2B5EF4-FFF2-40B4-BE49-F238E27FC236}">
                <a16:creationId xmlns:a16="http://schemas.microsoft.com/office/drawing/2014/main" id="{439D63CB-F6A6-93DE-4098-FC147E532642}"/>
              </a:ext>
            </a:extLst>
          </p:cNvPr>
          <p:cNvPicPr>
            <a:picLocks noChangeAspect="1"/>
          </p:cNvPicPr>
          <p:nvPr/>
        </p:nvPicPr>
        <p:blipFill>
          <a:blip r:embed="rId3"/>
          <a:stretch>
            <a:fillRect/>
          </a:stretch>
        </p:blipFill>
        <p:spPr>
          <a:xfrm>
            <a:off x="292173" y="905934"/>
            <a:ext cx="4286030" cy="3980546"/>
          </a:xfrm>
          <a:prstGeom prst="rect">
            <a:avLst/>
          </a:prstGeom>
        </p:spPr>
      </p:pic>
      <p:pic>
        <p:nvPicPr>
          <p:cNvPr id="1005" name="Google Shape;1005;p153"/>
          <p:cNvPicPr preferRelativeResize="0"/>
          <p:nvPr/>
        </p:nvPicPr>
        <p:blipFill rotWithShape="1">
          <a:blip r:embed="rId4">
            <a:alphaModFix/>
          </a:blip>
          <a:srcRect l="13796" r="7461" b="6470"/>
          <a:stretch/>
        </p:blipFill>
        <p:spPr>
          <a:xfrm>
            <a:off x="4578203" y="2694319"/>
            <a:ext cx="3422468" cy="2756634"/>
          </a:xfrm>
          <a:prstGeom prst="rect">
            <a:avLst/>
          </a:prstGeom>
          <a:noFill/>
          <a:ln>
            <a:noFill/>
          </a:ln>
        </p:spPr>
      </p:pic>
      <p:sp>
        <p:nvSpPr>
          <p:cNvPr id="6" name="TextBox 5">
            <a:extLst>
              <a:ext uri="{FF2B5EF4-FFF2-40B4-BE49-F238E27FC236}">
                <a16:creationId xmlns:a16="http://schemas.microsoft.com/office/drawing/2014/main" id="{ABED24F3-A2F6-D004-3277-FBF2038846DC}"/>
              </a:ext>
            </a:extLst>
          </p:cNvPr>
          <p:cNvSpPr txBox="1"/>
          <p:nvPr/>
        </p:nvSpPr>
        <p:spPr>
          <a:xfrm>
            <a:off x="441960" y="5203448"/>
            <a:ext cx="3947160" cy="738664"/>
          </a:xfrm>
          <a:prstGeom prst="rect">
            <a:avLst/>
          </a:prstGeom>
          <a:noFill/>
        </p:spPr>
        <p:txBody>
          <a:bodyPr wrap="square">
            <a:spAutoFit/>
          </a:bodyPr>
          <a:lstStyle/>
          <a:p>
            <a:pPr marL="0" marR="0" lvl="0" indent="0" algn="just" rtl="0">
              <a:lnSpc>
                <a:spcPct val="100000"/>
              </a:lnSpc>
              <a:spcBef>
                <a:spcPts val="0"/>
              </a:spcBef>
              <a:spcAft>
                <a:spcPts val="0"/>
              </a:spcAft>
              <a:buClr>
                <a:srgbClr val="126893"/>
              </a:buClr>
              <a:buSzPts val="2000"/>
              <a:buFont typeface="Arial"/>
              <a:buNone/>
            </a:pPr>
            <a:r>
              <a:rPr lang="es-ES" sz="1400" b="0" i="0" u="none" strike="noStrike" cap="none" dirty="0">
                <a:solidFill>
                  <a:srgbClr val="0070C0"/>
                </a:solidFill>
                <a:latin typeface="Lato"/>
                <a:ea typeface="Lato"/>
                <a:cs typeface="Lato"/>
                <a:sym typeface="Lato"/>
              </a:rPr>
              <a:t>El resultado de esta autoevaluación debería ser usada para ayudar a optimizar tus prácticas y herramientas </a:t>
            </a:r>
            <a:r>
              <a:rPr lang="es-ES" sz="1400" b="1" i="0" u="none" strike="noStrike" cap="none" dirty="0">
                <a:solidFill>
                  <a:srgbClr val="0070C0"/>
                </a:solidFill>
                <a:latin typeface="Lato"/>
                <a:ea typeface="Lato"/>
                <a:cs typeface="Lato"/>
                <a:sym typeface="Lato"/>
              </a:rPr>
              <a:t>DevOps</a:t>
            </a:r>
            <a:r>
              <a:rPr lang="es-ES" sz="1400" b="0" i="0" u="none" strike="noStrike" cap="none" dirty="0">
                <a:solidFill>
                  <a:srgbClr val="0070C0"/>
                </a:solidFill>
                <a:latin typeface="Lato"/>
                <a:ea typeface="Lato"/>
                <a:cs typeface="Lato"/>
                <a:sym typeface="Lato"/>
              </a:rPr>
              <a:t>.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2" name="Google Shape;1012;p154"/>
          <p:cNvSpPr txBox="1"/>
          <p:nvPr/>
        </p:nvSpPr>
        <p:spPr>
          <a:xfrm>
            <a:off x="264555"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Autoevaluación</a:t>
            </a:r>
            <a:endParaRPr sz="2800" b="1" i="0" u="none" strike="noStrike" cap="none">
              <a:solidFill>
                <a:srgbClr val="FF4300"/>
              </a:solidFill>
              <a:latin typeface="Lato"/>
              <a:ea typeface="Lato"/>
              <a:cs typeface="Lato"/>
              <a:sym typeface="Lato"/>
            </a:endParaRPr>
          </a:p>
        </p:txBody>
      </p:sp>
      <p:sp>
        <p:nvSpPr>
          <p:cNvPr id="1013" name="Google Shape;1013;p154"/>
          <p:cNvSpPr txBox="1"/>
          <p:nvPr/>
        </p:nvSpPr>
        <p:spPr>
          <a:xfrm>
            <a:off x="346229" y="2253551"/>
            <a:ext cx="10829771" cy="239682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innovaciones rápidas en el negocio podrían actuar como ventajas competitivas.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autoevaluación ayuda a determinar y medir qué características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son muy valiosas y se deben mejorar en la cultura empresarial.</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 costoso mantener y hace difícil la innovación, lo que ralentiza el equipo de desarrollo, por lo que es obligatorio un proceso de autoevaluación continua.</a:t>
            </a:r>
            <a:endParaRPr dirty="0">
              <a:solidFill>
                <a:srgbClr val="0070C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9" name="Google Shape;1019;p155"/>
          <p:cNvSpPr txBox="1"/>
          <p:nvPr/>
        </p:nvSpPr>
        <p:spPr>
          <a:xfrm>
            <a:off x="229044"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Reporte DevOps 2023 </a:t>
            </a:r>
            <a:endParaRPr sz="2800" b="1" i="0" u="none" strike="noStrike" cap="none" dirty="0">
              <a:solidFill>
                <a:srgbClr val="FF4300"/>
              </a:solidFill>
              <a:latin typeface="Lato"/>
              <a:ea typeface="Lato"/>
              <a:cs typeface="Lato"/>
              <a:sym typeface="Lato"/>
            </a:endParaRPr>
          </a:p>
        </p:txBody>
      </p:sp>
      <p:sp>
        <p:nvSpPr>
          <p:cNvPr id="1020" name="Google Shape;1020;p155"/>
          <p:cNvSpPr txBox="1"/>
          <p:nvPr/>
        </p:nvSpPr>
        <p:spPr>
          <a:xfrm>
            <a:off x="303320" y="1492435"/>
            <a:ext cx="10109200" cy="153467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 importante conocer cómo se está comportando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en la industria Americana y en otros países.</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reporte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producido anualmente por </a:t>
            </a:r>
            <a:r>
              <a:rPr lang="es-ES" sz="2000" b="1" i="0" u="none" strike="noStrike" cap="none" dirty="0" err="1">
                <a:solidFill>
                  <a:srgbClr val="0070C0"/>
                </a:solidFill>
                <a:latin typeface="Lato"/>
                <a:ea typeface="Lato"/>
                <a:cs typeface="Lato"/>
                <a:sym typeface="Lato"/>
              </a:rPr>
              <a:t>Puppet</a:t>
            </a:r>
            <a:r>
              <a:rPr lang="es-ES" sz="2000" b="0" i="0" u="none" strike="noStrike" cap="none" dirty="0">
                <a:solidFill>
                  <a:srgbClr val="0070C0"/>
                </a:solidFill>
                <a:latin typeface="Lato"/>
                <a:ea typeface="Lato"/>
                <a:cs typeface="Lato"/>
                <a:sym typeface="Lato"/>
              </a:rPr>
              <a:t> y debería ser conocido y analizado por los Interesados a la </a:t>
            </a:r>
            <a:r>
              <a:rPr lang="es-ES" sz="2000" b="1" i="0" u="none" strike="noStrike" cap="none" dirty="0">
                <a:solidFill>
                  <a:srgbClr val="0070C0"/>
                </a:solidFill>
                <a:latin typeface="Lato"/>
                <a:ea typeface="Lato"/>
                <a:cs typeface="Lato"/>
                <a:sym typeface="Lato"/>
              </a:rPr>
              <a:t>Certificación de </a:t>
            </a:r>
            <a:r>
              <a:rPr lang="es-ES" sz="2000" b="1" i="0" u="none" strike="noStrike" cap="none" dirty="0" err="1">
                <a:solidFill>
                  <a:srgbClr val="0070C0"/>
                </a:solidFill>
                <a:latin typeface="Lato"/>
                <a:ea typeface="Lato"/>
                <a:cs typeface="Lato"/>
                <a:sym typeface="Lato"/>
              </a:rPr>
              <a:t>DevOps</a:t>
            </a:r>
            <a:r>
              <a:rPr lang="es-ES" sz="2000" b="1" i="0" u="none" strike="noStrike" cap="none" dirty="0">
                <a:solidFill>
                  <a:srgbClr val="0070C0"/>
                </a:solidFill>
                <a:latin typeface="Lato"/>
                <a:ea typeface="Lato"/>
                <a:cs typeface="Lato"/>
                <a:sym typeface="Lato"/>
              </a:rPr>
              <a:t> Essentials de </a:t>
            </a:r>
            <a:r>
              <a:rPr lang="es-ES" sz="2000" b="1" i="0" u="none" strike="noStrike" cap="none" dirty="0" err="1">
                <a:solidFill>
                  <a:srgbClr val="0070C0"/>
                </a:solidFill>
                <a:latin typeface="Lato"/>
                <a:ea typeface="Lato"/>
                <a:cs typeface="Lato"/>
                <a:sym typeface="Lato"/>
              </a:rPr>
              <a:t>CertiProf</a:t>
            </a:r>
            <a:r>
              <a:rPr lang="es-ES" sz="2000" b="1" i="0" u="none" strike="noStrike" cap="none" dirty="0">
                <a:solidFill>
                  <a:srgbClr val="0070C0"/>
                </a:solidFill>
                <a:latin typeface="Lato"/>
                <a:ea typeface="Lato"/>
                <a:cs typeface="Lato"/>
                <a:sym typeface="Lato"/>
              </a:rPr>
              <a:t>®.</a:t>
            </a:r>
            <a:endParaRPr dirty="0">
              <a:solidFill>
                <a:srgbClr val="0070C0"/>
              </a:solidFill>
            </a:endParaRPr>
          </a:p>
        </p:txBody>
      </p:sp>
      <p:sp>
        <p:nvSpPr>
          <p:cNvPr id="1021" name="Google Shape;1021;p155"/>
          <p:cNvSpPr txBox="1"/>
          <p:nvPr/>
        </p:nvSpPr>
        <p:spPr>
          <a:xfrm>
            <a:off x="307672" y="3223430"/>
            <a:ext cx="10092147" cy="231409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CO" sz="2000" b="1" i="0" u="none" strike="noStrike" cap="none" dirty="0">
                <a:solidFill>
                  <a:srgbClr val="0070C0"/>
                </a:solidFill>
                <a:latin typeface="Lato"/>
                <a:ea typeface="Lato"/>
                <a:cs typeface="Lato"/>
                <a:sym typeface="Lato"/>
              </a:rPr>
              <a:t>El informe de este año explora nuevas </a:t>
            </a:r>
            <a:r>
              <a:rPr lang="es-CO" sz="2000" b="1" dirty="0">
                <a:solidFill>
                  <a:srgbClr val="0070C0"/>
                </a:solidFill>
                <a:latin typeface="Lato"/>
                <a:ea typeface="Lato"/>
                <a:cs typeface="Lato"/>
                <a:sym typeface="Lato"/>
              </a:rPr>
              <a:t>á</a:t>
            </a:r>
            <a:r>
              <a:rPr lang="es-CO" sz="2000" b="1" i="0" u="none" strike="noStrike" cap="none" dirty="0">
                <a:solidFill>
                  <a:srgbClr val="0070C0"/>
                </a:solidFill>
                <a:latin typeface="Lato"/>
                <a:ea typeface="Lato"/>
                <a:cs typeface="Lato"/>
                <a:sym typeface="Lato"/>
              </a:rPr>
              <a:t>reas:</a:t>
            </a:r>
          </a:p>
          <a:p>
            <a:pPr marL="0" marR="0" lvl="0" indent="0" algn="just" rtl="0">
              <a:lnSpc>
                <a:spcPct val="100000"/>
              </a:lnSpc>
              <a:spcBef>
                <a:spcPts val="0"/>
              </a:spcBef>
              <a:spcAft>
                <a:spcPts val="0"/>
              </a:spcAft>
              <a:buClr>
                <a:srgbClr val="126893"/>
              </a:buClr>
              <a:buSzPts val="2000"/>
              <a:buFont typeface="Arial"/>
              <a:buNone/>
            </a:pPr>
            <a:endParaRPr sz="20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CO" sz="2000" dirty="0">
                <a:solidFill>
                  <a:srgbClr val="0070C0"/>
                </a:solidFill>
                <a:latin typeface="Lato" panose="020F0502020204030203" pitchFamily="34" charset="0"/>
                <a:ea typeface="Lato" panose="020F0502020204030203" pitchFamily="34" charset="0"/>
                <a:cs typeface="Lato" panose="020F0502020204030203" pitchFamily="34" charset="0"/>
              </a:rPr>
              <a:t>La influencia que tiene el liderazgo en las transformaciones de DevOps.</a:t>
            </a:r>
          </a:p>
          <a:p>
            <a:pPr marL="228600" marR="0" lvl="0" indent="-228600" algn="just" rtl="0">
              <a:lnSpc>
                <a:spcPct val="100000"/>
              </a:lnSpc>
              <a:spcBef>
                <a:spcPts val="200"/>
              </a:spcBef>
              <a:spcAft>
                <a:spcPts val="0"/>
              </a:spcAft>
              <a:buClr>
                <a:srgbClr val="126893"/>
              </a:buClr>
              <a:buSzPts val="2000"/>
              <a:buFont typeface="Arial"/>
              <a:buChar char="•"/>
            </a:pPr>
            <a:r>
              <a:rPr lang="es-CO" sz="2000" dirty="0">
                <a:solidFill>
                  <a:srgbClr val="0070C0"/>
                </a:solidFill>
                <a:latin typeface="Lato" panose="020F0502020204030203" pitchFamily="34" charset="0"/>
                <a:ea typeface="Lato" panose="020F0502020204030203" pitchFamily="34" charset="0"/>
                <a:cs typeface="Lato" panose="020F0502020204030203" pitchFamily="34" charset="0"/>
              </a:rPr>
              <a:t>Cómo los equipos de alto y bajo rendimiento se automatizan de manera diferente.</a:t>
            </a:r>
          </a:p>
          <a:p>
            <a:pPr marL="228600" marR="0" lvl="0" indent="-228600" algn="just" rtl="0">
              <a:lnSpc>
                <a:spcPct val="100000"/>
              </a:lnSpc>
              <a:spcBef>
                <a:spcPts val="200"/>
              </a:spcBef>
              <a:spcAft>
                <a:spcPts val="0"/>
              </a:spcAft>
              <a:buClr>
                <a:srgbClr val="126893"/>
              </a:buClr>
              <a:buSzPts val="2000"/>
              <a:buFont typeface="Arial"/>
              <a:buChar char="•"/>
            </a:pPr>
            <a:r>
              <a:rPr lang="es-CO" sz="2000" dirty="0">
                <a:solidFill>
                  <a:srgbClr val="0070C0"/>
                </a:solidFill>
                <a:latin typeface="Lato" panose="020F0502020204030203" pitchFamily="34" charset="0"/>
                <a:ea typeface="Lato" panose="020F0502020204030203" pitchFamily="34" charset="0"/>
                <a:cs typeface="Lato" panose="020F0502020204030203" pitchFamily="34" charset="0"/>
              </a:rPr>
              <a:t>El impacto de la arquitectura y la estructura de equipo en el rendimiento de IT.</a:t>
            </a:r>
            <a:endParaRPr lang="en-US" sz="20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228600" marR="0" lvl="0" indent="-15875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www.puppet.com</a:t>
            </a:r>
            <a:endParaRPr dirty="0">
              <a:solidFill>
                <a:srgbClr val="0070C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8"/>
          <p:cNvSpPr txBox="1"/>
          <p:nvPr/>
        </p:nvSpPr>
        <p:spPr>
          <a:xfrm>
            <a:off x="325651" y="244484"/>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¿Qué es DevOps?</a:t>
            </a:r>
            <a:endParaRPr dirty="0"/>
          </a:p>
        </p:txBody>
      </p:sp>
      <p:sp>
        <p:nvSpPr>
          <p:cNvPr id="86" name="Google Shape;86;p18"/>
          <p:cNvSpPr txBox="1"/>
          <p:nvPr/>
        </p:nvSpPr>
        <p:spPr>
          <a:xfrm>
            <a:off x="325651" y="1408611"/>
            <a:ext cx="10847447" cy="404077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una nueva tendencia en la industria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dirigida a mejorar la agilidad del servicio de entregas en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El movimiento hace énfasis en la comunicación transparente, la colaboración junto con la integración entre el software de desarrolladores y las operaciones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reconoce que los desarrolladores y los operadores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son grupos con relación que pueden interactuar entre sí, pero no realmente trabajar juntos.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ayuda a la organización a crear servicios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y software de manera rápida lo que resulta en la reducción del número de iteraciones.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10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equipos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logran el éxito por el uso de dos componentes claves llamados </a:t>
            </a:r>
            <a:r>
              <a:rPr lang="es-ES" sz="2000" b="0" i="1" u="none" strike="noStrike" cap="none" dirty="0">
                <a:solidFill>
                  <a:srgbClr val="0070C0"/>
                </a:solidFill>
                <a:latin typeface="Lato"/>
                <a:ea typeface="Lato"/>
                <a:cs typeface="Lato"/>
                <a:sym typeface="Lato"/>
              </a:rPr>
              <a:t>“comunicación” </a:t>
            </a:r>
            <a:r>
              <a:rPr lang="es-ES" sz="2000" b="0" i="0" u="none" strike="noStrike" cap="none" dirty="0">
                <a:solidFill>
                  <a:srgbClr val="0070C0"/>
                </a:solidFill>
                <a:latin typeface="Lato"/>
                <a:ea typeface="Lato"/>
                <a:cs typeface="Lato"/>
                <a:sym typeface="Lato"/>
              </a:rPr>
              <a:t>y </a:t>
            </a:r>
            <a:r>
              <a:rPr lang="es-ES" sz="2000" b="0" i="1" u="none" strike="noStrike" cap="none" dirty="0">
                <a:solidFill>
                  <a:srgbClr val="0070C0"/>
                </a:solidFill>
                <a:latin typeface="Lato"/>
                <a:ea typeface="Lato"/>
                <a:cs typeface="Lato"/>
                <a:sym typeface="Lato"/>
              </a:rPr>
              <a:t>“visibilidad en tiempo real”.</a:t>
            </a:r>
            <a:endParaRPr sz="2000" b="0" i="1" u="none" strike="noStrike" cap="none" dirty="0">
              <a:solidFill>
                <a:srgbClr val="0070C0"/>
              </a:solidFill>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56"/>
          <p:cNvSpPr txBox="1"/>
          <p:nvPr/>
        </p:nvSpPr>
        <p:spPr>
          <a:xfrm>
            <a:off x="244258" y="138043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solidFill>
                  <a:srgbClr val="0070C0"/>
                </a:solidFill>
                <a:latin typeface="Lato"/>
                <a:ea typeface="Lato"/>
                <a:cs typeface="Lato"/>
                <a:sym typeface="Lato"/>
              </a:rPr>
              <a:t>Taller</a:t>
            </a:r>
            <a:br>
              <a:rPr lang="es-ES" sz="4400" b="1" i="0" u="none" strike="noStrike" cap="none" dirty="0">
                <a:solidFill>
                  <a:srgbClr val="0070C0"/>
                </a:solidFill>
                <a:latin typeface="Lato"/>
                <a:ea typeface="Lato"/>
                <a:cs typeface="Lato"/>
                <a:sym typeface="Lato"/>
              </a:rPr>
            </a:br>
            <a:r>
              <a:rPr lang="es-ES" sz="4400" b="1" i="0" u="none" strike="noStrike" cap="none" dirty="0">
                <a:solidFill>
                  <a:srgbClr val="0070C0"/>
                </a:solidFill>
                <a:latin typeface="Lato"/>
                <a:ea typeface="Lato"/>
                <a:cs typeface="Lato"/>
                <a:sym typeface="Lato"/>
              </a:rPr>
              <a:t>30 Minutos</a:t>
            </a:r>
            <a:endParaRPr sz="4400" b="1" i="0" u="none" strike="noStrike" cap="none" dirty="0">
              <a:solidFill>
                <a:srgbClr val="0070C0"/>
              </a:solidFill>
              <a:latin typeface="Lato"/>
              <a:ea typeface="Lato"/>
              <a:cs typeface="Lato"/>
              <a:sym typeface="Lato"/>
            </a:endParaRPr>
          </a:p>
        </p:txBody>
      </p:sp>
      <p:pic>
        <p:nvPicPr>
          <p:cNvPr id="1027" name="Google Shape;1027;p156"/>
          <p:cNvPicPr preferRelativeResize="0"/>
          <p:nvPr/>
        </p:nvPicPr>
        <p:blipFill rotWithShape="1">
          <a:blip r:embed="rId3">
            <a:alphaModFix/>
          </a:blip>
          <a:srcRect/>
          <a:stretch/>
        </p:blipFill>
        <p:spPr>
          <a:xfrm>
            <a:off x="3677753" y="4152007"/>
            <a:ext cx="575421" cy="575421"/>
          </a:xfrm>
          <a:prstGeom prst="rect">
            <a:avLst/>
          </a:prstGeom>
          <a:noFill/>
          <a:ln>
            <a:noFill/>
          </a:ln>
        </p:spPr>
      </p:pic>
      <p:pic>
        <p:nvPicPr>
          <p:cNvPr id="2" name="Picture 1">
            <a:extLst>
              <a:ext uri="{FF2B5EF4-FFF2-40B4-BE49-F238E27FC236}">
                <a16:creationId xmlns:a16="http://schemas.microsoft.com/office/drawing/2014/main" id="{BF207A5B-62BB-4538-07CF-795E83395681}"/>
              </a:ext>
            </a:extLst>
          </p:cNvPr>
          <p:cNvPicPr>
            <a:picLocks noChangeAspect="1"/>
          </p:cNvPicPr>
          <p:nvPr/>
        </p:nvPicPr>
        <p:blipFill>
          <a:blip r:embed="rId4"/>
          <a:stretch>
            <a:fillRect/>
          </a:stretch>
        </p:blipFill>
        <p:spPr>
          <a:xfrm>
            <a:off x="6096000" y="376931"/>
            <a:ext cx="5712967" cy="3920664"/>
          </a:xfrm>
          <a:prstGeom prst="rect">
            <a:avLst/>
          </a:prstGeom>
        </p:spPr>
      </p:pic>
      <p:sp>
        <p:nvSpPr>
          <p:cNvPr id="5" name="TextBox 4">
            <a:extLst>
              <a:ext uri="{FF2B5EF4-FFF2-40B4-BE49-F238E27FC236}">
                <a16:creationId xmlns:a16="http://schemas.microsoft.com/office/drawing/2014/main" id="{BD96940F-46CC-D6FE-3219-450C4626AE20}"/>
              </a:ext>
            </a:extLst>
          </p:cNvPr>
          <p:cNvSpPr txBox="1"/>
          <p:nvPr/>
        </p:nvSpPr>
        <p:spPr>
          <a:xfrm>
            <a:off x="6026804" y="4419651"/>
            <a:ext cx="5575069" cy="307777"/>
          </a:xfrm>
          <a:prstGeom prst="rect">
            <a:avLst/>
          </a:prstGeom>
          <a:noFill/>
        </p:spPr>
        <p:txBody>
          <a:bodyPr wrap="square">
            <a:spAutoFit/>
          </a:bodyPr>
          <a:lstStyle/>
          <a:p>
            <a:pPr marL="0" marR="0" lvl="0" indent="0" algn="just" rtl="0">
              <a:lnSpc>
                <a:spcPct val="100000"/>
              </a:lnSpc>
              <a:spcBef>
                <a:spcPts val="0"/>
              </a:spcBef>
              <a:spcAft>
                <a:spcPts val="0"/>
              </a:spcAft>
              <a:buClr>
                <a:srgbClr val="126893"/>
              </a:buClr>
              <a:buSzPts val="2000"/>
              <a:buFont typeface="Arial"/>
              <a:buNone/>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hlinkClick r:id="rId5"/>
              </a:rPr>
              <a:t>https://www.puppet.com/resources/state-of-platform-engineering</a:t>
            </a:r>
            <a:endParaRPr lang="en-US" sz="110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6" name="Google Shape;1034;p157">
            <a:extLst>
              <a:ext uri="{FF2B5EF4-FFF2-40B4-BE49-F238E27FC236}">
                <a16:creationId xmlns:a16="http://schemas.microsoft.com/office/drawing/2014/main" id="{B4C5A4A7-C7B7-1439-115B-7ABA8517101A}"/>
              </a:ext>
            </a:extLst>
          </p:cNvPr>
          <p:cNvSpPr txBox="1"/>
          <p:nvPr/>
        </p:nvSpPr>
        <p:spPr>
          <a:xfrm>
            <a:off x="244258" y="2705993"/>
            <a:ext cx="4554583" cy="45682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i="0" u="none" strike="noStrike" cap="none" dirty="0">
                <a:solidFill>
                  <a:srgbClr val="0070C0"/>
                </a:solidFill>
                <a:latin typeface="Lato"/>
                <a:ea typeface="Lato"/>
                <a:cs typeface="Lato"/>
                <a:sym typeface="Lato"/>
              </a:rPr>
              <a:t>Análisis del Estado DevOps de </a:t>
            </a:r>
            <a:r>
              <a:rPr lang="es-ES" sz="2000" i="0" u="none" strike="noStrike" cap="none" dirty="0" err="1">
                <a:solidFill>
                  <a:srgbClr val="0070C0"/>
                </a:solidFill>
                <a:latin typeface="Lato"/>
                <a:ea typeface="Lato"/>
                <a:cs typeface="Lato"/>
                <a:sym typeface="Lato"/>
              </a:rPr>
              <a:t>Puppet</a:t>
            </a:r>
            <a:endParaRPr lang="es-ES" sz="2000" i="0" u="none" strike="noStrike" cap="none"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endParaRPr lang="es-ES" sz="2000" dirty="0">
              <a:solidFill>
                <a:srgbClr val="0070C0"/>
              </a:solidFill>
              <a:latin typeface="Lato"/>
              <a:ea typeface="Lato"/>
              <a:cs typeface="Lato"/>
              <a:sym typeface="Lato"/>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58"/>
          <p:cNvSpPr txBox="1">
            <a:spLocks noGrp="1"/>
          </p:cNvSpPr>
          <p:nvPr>
            <p:ph type="title"/>
          </p:nvPr>
        </p:nvSpPr>
        <p:spPr>
          <a:xfrm>
            <a:off x="253981" y="1104469"/>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Referencias</a:t>
            </a:r>
            <a:endParaRPr sz="4400" b="1" i="0" u="none" strike="noStrike" cap="none" dirty="0">
              <a:latin typeface="Lato"/>
              <a:ea typeface="Lato"/>
              <a:cs typeface="Lato"/>
              <a:sym typeface="Lato"/>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6" name="Google Shape;1046;p159"/>
          <p:cNvSpPr txBox="1"/>
          <p:nvPr/>
        </p:nvSpPr>
        <p:spPr>
          <a:xfrm>
            <a:off x="255677"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Literatura</a:t>
            </a:r>
            <a:endParaRPr dirty="0"/>
          </a:p>
        </p:txBody>
      </p:sp>
      <p:sp>
        <p:nvSpPr>
          <p:cNvPr id="1047" name="Google Shape;1047;p159"/>
          <p:cNvSpPr txBox="1"/>
          <p:nvPr/>
        </p:nvSpPr>
        <p:spPr>
          <a:xfrm>
            <a:off x="352172" y="2190604"/>
            <a:ext cx="3975463" cy="283424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The</a:t>
            </a:r>
            <a:r>
              <a:rPr lang="es-ES" sz="2000" b="1" i="0" u="none" strike="noStrike" cap="none" dirty="0">
                <a:solidFill>
                  <a:srgbClr val="0070C0"/>
                </a:solidFill>
                <a:latin typeface="Lato"/>
                <a:ea typeface="Lato"/>
                <a:cs typeface="Lato"/>
                <a:sym typeface="Lato"/>
              </a:rPr>
              <a:t> Phoenix Project</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Gene Kim, Kevin </a:t>
            </a:r>
            <a:r>
              <a:rPr lang="es-ES" sz="2000" b="0" i="0" u="none" strike="noStrike" cap="none" dirty="0" err="1">
                <a:solidFill>
                  <a:srgbClr val="0070C0"/>
                </a:solidFill>
                <a:latin typeface="Lato"/>
                <a:ea typeface="Lato"/>
                <a:cs typeface="Lato"/>
                <a:sym typeface="Lato"/>
              </a:rPr>
              <a:t>Behr</a:t>
            </a:r>
            <a:r>
              <a:rPr lang="es-ES" sz="2000" b="0" i="0" u="none" strike="noStrike" cap="none" dirty="0">
                <a:solidFill>
                  <a:srgbClr val="0070C0"/>
                </a:solidFill>
                <a:latin typeface="Lato"/>
                <a:ea typeface="Lato"/>
                <a:cs typeface="Lato"/>
                <a:sym typeface="Lato"/>
              </a:rPr>
              <a:t>, </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George </a:t>
            </a:r>
            <a:r>
              <a:rPr lang="es-ES" sz="2000" b="0" i="0" u="none" strike="noStrike" cap="none" dirty="0" err="1">
                <a:solidFill>
                  <a:srgbClr val="0070C0"/>
                </a:solidFill>
                <a:latin typeface="Lato"/>
                <a:ea typeface="Lato"/>
                <a:cs typeface="Lato"/>
                <a:sym typeface="Lato"/>
              </a:rPr>
              <a:t>Spafford</a:t>
            </a:r>
            <a:r>
              <a:rPr lang="es-ES" sz="2000" b="0" i="0" u="none" strike="noStrike" cap="none" dirty="0">
                <a:solidFill>
                  <a:srgbClr val="0070C0"/>
                </a:solidFill>
                <a:latin typeface="Lato"/>
                <a:ea typeface="Lato"/>
                <a:cs typeface="Lato"/>
                <a:sym typeface="Lato"/>
              </a:rPr>
              <a:t>.</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ISBN-10: 0988262576.</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ISBN-13: 978-0988262577.</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IT </a:t>
            </a:r>
            <a:r>
              <a:rPr lang="es-ES" sz="2000" b="0" i="0" u="none" strike="noStrike" cap="none" dirty="0" err="1">
                <a:solidFill>
                  <a:srgbClr val="0070C0"/>
                </a:solidFill>
                <a:latin typeface="Lato"/>
                <a:ea typeface="Lato"/>
                <a:cs typeface="Lato"/>
                <a:sym typeface="Lato"/>
              </a:rPr>
              <a:t>Revolution</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Press</a:t>
            </a:r>
            <a:r>
              <a:rPr lang="es-ES" sz="2000" b="0" i="0" u="none" strike="noStrike" cap="none" dirty="0">
                <a:solidFill>
                  <a:srgbClr val="0070C0"/>
                </a:solidFill>
                <a:latin typeface="Lato"/>
                <a:ea typeface="Lato"/>
                <a:cs typeface="Lato"/>
                <a:sym typeface="Lato"/>
              </a:rPr>
              <a:t>.</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(10 de Enero, 2013).</a:t>
            </a:r>
            <a:endParaRPr dirty="0">
              <a:solidFill>
                <a:srgbClr val="0070C0"/>
              </a:solidFill>
            </a:endParaRPr>
          </a:p>
        </p:txBody>
      </p:sp>
      <p:pic>
        <p:nvPicPr>
          <p:cNvPr id="1048" name="Google Shape;1048;p159"/>
          <p:cNvPicPr preferRelativeResize="0"/>
          <p:nvPr/>
        </p:nvPicPr>
        <p:blipFill rotWithShape="1">
          <a:blip r:embed="rId3">
            <a:alphaModFix/>
          </a:blip>
          <a:srcRect/>
          <a:stretch/>
        </p:blipFill>
        <p:spPr>
          <a:xfrm>
            <a:off x="3926609" y="2032256"/>
            <a:ext cx="7137400" cy="29654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4" name="Google Shape;1054;p160"/>
          <p:cNvSpPr txBox="1"/>
          <p:nvPr/>
        </p:nvSpPr>
        <p:spPr>
          <a:xfrm>
            <a:off x="264554" y="274833"/>
            <a:ext cx="6055360"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Referencias</a:t>
            </a:r>
            <a:endParaRPr/>
          </a:p>
        </p:txBody>
      </p:sp>
      <p:sp>
        <p:nvSpPr>
          <p:cNvPr id="1055" name="Google Shape;1055;p160"/>
          <p:cNvSpPr txBox="1"/>
          <p:nvPr/>
        </p:nvSpPr>
        <p:spPr>
          <a:xfrm>
            <a:off x="359428" y="1536876"/>
            <a:ext cx="10109201" cy="4194528"/>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00000"/>
              </a:lnSpc>
              <a:spcBef>
                <a:spcPts val="0"/>
              </a:spcBef>
              <a:spcAft>
                <a:spcPts val="0"/>
              </a:spcAft>
              <a:buClr>
                <a:srgbClr val="126893"/>
              </a:buClr>
              <a:buSzPts val="2000"/>
              <a:buFont typeface="Arial"/>
              <a:buChar char="•"/>
            </a:pPr>
            <a:r>
              <a:rPr lang="es-ES" sz="2000" b="0" i="0" u="none" strike="noStrike" cap="none" dirty="0" err="1">
                <a:solidFill>
                  <a:srgbClr val="0070C0"/>
                </a:solidFill>
                <a:latin typeface="Lato"/>
                <a:ea typeface="Lato"/>
                <a:cs typeface="Lato"/>
                <a:sym typeface="Lato"/>
              </a:rPr>
              <a:t>Jens</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Smeds</a:t>
            </a:r>
            <a:r>
              <a:rPr lang="es-ES" sz="2000" b="0" i="0" u="none" strike="noStrike" cap="none" dirty="0">
                <a:solidFill>
                  <a:srgbClr val="0070C0"/>
                </a:solidFill>
                <a:latin typeface="Lato"/>
                <a:ea typeface="Lato"/>
                <a:cs typeface="Lato"/>
                <a:sym typeface="Lato"/>
              </a:rPr>
              <a:t>, K. N. (2015). IEEE 11th International </a:t>
            </a:r>
            <a:r>
              <a:rPr lang="es-ES" sz="2000" b="0" i="0" u="none" strike="noStrike" cap="none" dirty="0" err="1">
                <a:solidFill>
                  <a:srgbClr val="0070C0"/>
                </a:solidFill>
                <a:latin typeface="Lato"/>
                <a:ea typeface="Lato"/>
                <a:cs typeface="Lato"/>
                <a:sym typeface="Lato"/>
              </a:rPr>
              <a:t>Conference</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on</a:t>
            </a:r>
            <a:r>
              <a:rPr lang="es-ES" sz="2000" b="0" i="0" u="none" strike="noStrike" cap="none" dirty="0">
                <a:solidFill>
                  <a:srgbClr val="0070C0"/>
                </a:solidFill>
                <a:latin typeface="Lato"/>
                <a:ea typeface="Lato"/>
                <a:cs typeface="Lato"/>
                <a:sym typeface="Lato"/>
              </a:rPr>
              <a:t> Global Software </a:t>
            </a:r>
            <a:r>
              <a:rPr lang="es-ES" sz="2000" b="0" i="0" u="none" strike="noStrike" cap="none" dirty="0" err="1">
                <a:solidFill>
                  <a:srgbClr val="0070C0"/>
                </a:solidFill>
                <a:latin typeface="Lato"/>
                <a:ea typeface="Lato"/>
                <a:cs typeface="Lato"/>
                <a:sym typeface="Lato"/>
              </a:rPr>
              <a:t>Engineering</a:t>
            </a:r>
            <a:r>
              <a:rPr lang="es-ES" sz="2000" b="0" i="0" u="none" strike="noStrike" cap="none" dirty="0">
                <a:solidFill>
                  <a:srgbClr val="0070C0"/>
                </a:solidFill>
                <a:latin typeface="Lato"/>
                <a:ea typeface="Lato"/>
                <a:cs typeface="Lato"/>
                <a:sym typeface="Lato"/>
              </a:rPr>
              <a:t> (ICGSE). </a:t>
            </a:r>
            <a:r>
              <a:rPr lang="es-ES" sz="2000" b="0" i="0" u="none" strike="noStrike" cap="none" dirty="0" err="1">
                <a:solidFill>
                  <a:srgbClr val="0070C0"/>
                </a:solidFill>
                <a:latin typeface="Lato"/>
                <a:ea typeface="Lato"/>
                <a:cs typeface="Lato"/>
                <a:sym typeface="Lato"/>
              </a:rPr>
              <a:t>Lecture</a:t>
            </a:r>
            <a:r>
              <a:rPr lang="es-ES" sz="2000" b="0" i="0" u="none" strike="noStrike" cap="none" dirty="0">
                <a:solidFill>
                  <a:srgbClr val="0070C0"/>
                </a:solidFill>
                <a:latin typeface="Lato"/>
                <a:ea typeface="Lato"/>
                <a:cs typeface="Lato"/>
                <a:sym typeface="Lato"/>
              </a:rPr>
              <a:t> Notes in Business </a:t>
            </a:r>
            <a:r>
              <a:rPr lang="es-ES" sz="2000" b="0" i="0" u="none" strike="noStrike" cap="none" dirty="0" err="1">
                <a:solidFill>
                  <a:srgbClr val="0070C0"/>
                </a:solidFill>
                <a:latin typeface="Lato"/>
                <a:ea typeface="Lato"/>
                <a:cs typeface="Lato"/>
                <a:sym typeface="Lato"/>
              </a:rPr>
              <a:t>Information</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Processing</a:t>
            </a:r>
            <a:r>
              <a:rPr lang="es-ES" sz="2000" b="0" i="0" u="none" strike="noStrike" cap="none" dirty="0">
                <a:solidFill>
                  <a:srgbClr val="0070C0"/>
                </a:solidFill>
                <a:latin typeface="Lato"/>
                <a:ea typeface="Lato"/>
                <a:cs typeface="Lato"/>
                <a:sym typeface="Lato"/>
              </a:rPr>
              <a:t> Agile </a:t>
            </a:r>
            <a:r>
              <a:rPr lang="es-ES" sz="2000" b="0" i="0" u="none" strike="noStrike" cap="none" dirty="0" err="1">
                <a:solidFill>
                  <a:srgbClr val="0070C0"/>
                </a:solidFill>
                <a:latin typeface="Lato"/>
                <a:ea typeface="Lato"/>
                <a:cs typeface="Lato"/>
                <a:sym typeface="Lato"/>
              </a:rPr>
              <a:t>Processes</a:t>
            </a:r>
            <a:r>
              <a:rPr lang="es-ES" sz="2000" b="0" i="0" u="none" strike="noStrike" cap="none" dirty="0">
                <a:solidFill>
                  <a:srgbClr val="0070C0"/>
                </a:solidFill>
                <a:latin typeface="Lato"/>
                <a:ea typeface="Lato"/>
                <a:cs typeface="Lato"/>
                <a:sym typeface="Lato"/>
              </a:rPr>
              <a:t> in Software </a:t>
            </a:r>
            <a:r>
              <a:rPr lang="es-ES" sz="2000" b="0" i="0" u="none" strike="noStrike" cap="none" dirty="0" err="1">
                <a:solidFill>
                  <a:srgbClr val="0070C0"/>
                </a:solidFill>
                <a:latin typeface="Lato"/>
                <a:ea typeface="Lato"/>
                <a:cs typeface="Lato"/>
                <a:sym typeface="Lato"/>
              </a:rPr>
              <a:t>Engineering</a:t>
            </a:r>
            <a:r>
              <a:rPr lang="es-ES" sz="2000" b="0" i="0" u="none" strike="noStrike" cap="none" dirty="0">
                <a:solidFill>
                  <a:srgbClr val="0070C0"/>
                </a:solidFill>
                <a:latin typeface="Lato"/>
                <a:ea typeface="Lato"/>
                <a:cs typeface="Lato"/>
                <a:sym typeface="Lato"/>
              </a:rPr>
              <a:t> and Extreme </a:t>
            </a:r>
            <a:r>
              <a:rPr lang="es-ES" sz="2000" b="0" i="0" u="none" strike="noStrike" cap="none" dirty="0" err="1">
                <a:solidFill>
                  <a:srgbClr val="0070C0"/>
                </a:solidFill>
                <a:latin typeface="Lato"/>
                <a:ea typeface="Lato"/>
                <a:cs typeface="Lato"/>
                <a:sym typeface="Lato"/>
              </a:rPr>
              <a:t>Programming</a:t>
            </a:r>
            <a:r>
              <a:rPr lang="es-ES" sz="2000" b="0" i="0" u="none" strike="noStrike" cap="none" dirty="0">
                <a:solidFill>
                  <a:srgbClr val="0070C0"/>
                </a:solidFill>
                <a:latin typeface="Lato"/>
                <a:ea typeface="Lato"/>
                <a:cs typeface="Lato"/>
                <a:sym typeface="Lato"/>
              </a:rPr>
              <a:t> , 166-177.</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err="1">
                <a:solidFill>
                  <a:srgbClr val="0070C0"/>
                </a:solidFill>
                <a:latin typeface="Lato"/>
                <a:ea typeface="Lato"/>
                <a:cs typeface="Lato"/>
                <a:sym typeface="Lato"/>
              </a:rPr>
              <a:t>Kort</a:t>
            </a:r>
            <a:r>
              <a:rPr lang="es-ES" sz="2000" b="0" i="0" u="none" strike="noStrike" cap="none" dirty="0">
                <a:solidFill>
                  <a:srgbClr val="0070C0"/>
                </a:solidFill>
                <a:latin typeface="Lato"/>
                <a:ea typeface="Lato"/>
                <a:cs typeface="Lato"/>
                <a:sym typeface="Lato"/>
              </a:rPr>
              <a:t>, W. D. (2016). </a:t>
            </a:r>
            <a:r>
              <a:rPr lang="es-ES" sz="2000" b="0" i="0" u="none" strike="noStrike" cap="none" dirty="0" err="1">
                <a:solidFill>
                  <a:srgbClr val="0070C0"/>
                </a:solidFill>
                <a:latin typeface="Lato"/>
                <a:ea typeface="Lato"/>
                <a:cs typeface="Lato"/>
                <a:sym typeface="Lato"/>
              </a:rPr>
              <a:t>Dashboards</a:t>
            </a:r>
            <a:r>
              <a:rPr lang="es-ES" sz="2000" b="0" i="0" u="none" strike="noStrike" cap="none" dirty="0">
                <a:solidFill>
                  <a:srgbClr val="0070C0"/>
                </a:solidFill>
                <a:latin typeface="Lato"/>
                <a:ea typeface="Lato"/>
                <a:cs typeface="Lato"/>
                <a:sym typeface="Lato"/>
              </a:rPr>
              <a:t> and </a:t>
            </a:r>
            <a:r>
              <a:rPr lang="es-ES" sz="2000" b="0" i="0" u="none" strike="noStrike" cap="none" dirty="0" err="1">
                <a:solidFill>
                  <a:srgbClr val="0070C0"/>
                </a:solidFill>
                <a:latin typeface="Lato"/>
                <a:ea typeface="Lato"/>
                <a:cs typeface="Lato"/>
                <a:sym typeface="Lato"/>
              </a:rPr>
              <a:t>Reporting</a:t>
            </a:r>
            <a:r>
              <a:rPr lang="es-ES" sz="2000" b="0"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on</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the</a:t>
            </a:r>
            <a:r>
              <a:rPr lang="es-ES" sz="2000" b="0" i="0" u="none" strike="noStrike" cap="none" dirty="0">
                <a:solidFill>
                  <a:srgbClr val="0070C0"/>
                </a:solidFill>
                <a:latin typeface="Lato"/>
                <a:ea typeface="Lato"/>
                <a:cs typeface="Lato"/>
                <a:sym typeface="Lato"/>
              </a:rPr>
              <a:t> Microsoft </a:t>
            </a:r>
            <a:r>
              <a:rPr lang="es-ES" sz="2000" b="0" i="0" u="none" strike="noStrike" cap="none" dirty="0" err="1">
                <a:solidFill>
                  <a:srgbClr val="0070C0"/>
                </a:solidFill>
                <a:latin typeface="Lato"/>
                <a:ea typeface="Lato"/>
                <a:cs typeface="Lato"/>
                <a:sym typeface="Lato"/>
              </a:rPr>
              <a:t>Stack</a:t>
            </a:r>
            <a:r>
              <a:rPr lang="es-ES" sz="2000" b="0" i="0" u="none" strike="noStrike" cap="none" dirty="0">
                <a:solidFill>
                  <a:srgbClr val="0070C0"/>
                </a:solidFill>
                <a:latin typeface="Lato"/>
                <a:ea typeface="Lato"/>
                <a:cs typeface="Lato"/>
                <a:sym typeface="Lato"/>
              </a:rPr>
              <a:t> , 77-96.</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err="1">
                <a:solidFill>
                  <a:srgbClr val="0070C0"/>
                </a:solidFill>
                <a:latin typeface="Lato"/>
                <a:ea typeface="Lato"/>
                <a:cs typeface="Lato"/>
                <a:sym typeface="Lato"/>
              </a:rPr>
              <a:t>Kort</a:t>
            </a:r>
            <a:r>
              <a:rPr lang="es-ES" sz="2000" b="0" i="0" u="none" strike="noStrike" cap="none" dirty="0">
                <a:solidFill>
                  <a:srgbClr val="0070C0"/>
                </a:solidFill>
                <a:latin typeface="Lato"/>
                <a:ea typeface="Lato"/>
                <a:cs typeface="Lato"/>
                <a:sym typeface="Lato"/>
              </a:rPr>
              <a:t>, W. d. (2016). </a:t>
            </a:r>
            <a:r>
              <a:rPr lang="es-ES" sz="2000" b="0" i="0" u="none" strike="noStrike" cap="none" dirty="0" err="1">
                <a:solidFill>
                  <a:srgbClr val="0070C0"/>
                </a:solidFill>
                <a:latin typeface="Lato"/>
                <a:ea typeface="Lato"/>
                <a:cs typeface="Lato"/>
                <a:sym typeface="Lato"/>
              </a:rPr>
              <a:t>Integrating</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Testers</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into</a:t>
            </a:r>
            <a:r>
              <a:rPr lang="es-ES" sz="2000" b="0"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on</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the</a:t>
            </a:r>
            <a:r>
              <a:rPr lang="es-ES" sz="2000" b="0" i="0" u="none" strike="noStrike" cap="none" dirty="0">
                <a:solidFill>
                  <a:srgbClr val="0070C0"/>
                </a:solidFill>
                <a:latin typeface="Lato"/>
                <a:ea typeface="Lato"/>
                <a:cs typeface="Lato"/>
                <a:sym typeface="Lato"/>
              </a:rPr>
              <a:t> Microsoft </a:t>
            </a:r>
            <a:r>
              <a:rPr lang="es-ES" sz="2000" b="0" i="0" u="none" strike="noStrike" cap="none" dirty="0" err="1">
                <a:solidFill>
                  <a:srgbClr val="0070C0"/>
                </a:solidFill>
                <a:latin typeface="Lato"/>
                <a:ea typeface="Lato"/>
                <a:cs typeface="Lato"/>
                <a:sym typeface="Lato"/>
              </a:rPr>
              <a:t>Stack</a:t>
            </a:r>
            <a:r>
              <a:rPr lang="es-ES" sz="2000" b="0" i="0" u="none" strike="noStrike" cap="none" dirty="0">
                <a:solidFill>
                  <a:srgbClr val="0070C0"/>
                </a:solidFill>
                <a:latin typeface="Lato"/>
                <a:ea typeface="Lato"/>
                <a:cs typeface="Lato"/>
                <a:sym typeface="Lato"/>
              </a:rPr>
              <a:t> , 205-229.</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err="1">
                <a:solidFill>
                  <a:srgbClr val="0070C0"/>
                </a:solidFill>
                <a:latin typeface="Lato"/>
                <a:ea typeface="Lato"/>
                <a:cs typeface="Lato"/>
                <a:sym typeface="Lato"/>
              </a:rPr>
              <a:t>Noureddin</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Kerzazi</a:t>
            </a:r>
            <a:r>
              <a:rPr lang="es-ES" sz="2000" b="0" i="0" u="none" strike="noStrike" cap="none" dirty="0">
                <a:solidFill>
                  <a:srgbClr val="0070C0"/>
                </a:solidFill>
                <a:latin typeface="Lato"/>
                <a:ea typeface="Lato"/>
                <a:cs typeface="Lato"/>
                <a:sym typeface="Lato"/>
              </a:rPr>
              <a:t>, B. A. (2016). </a:t>
            </a:r>
            <a:r>
              <a:rPr lang="es-ES" sz="2000" b="0" i="0" u="none" strike="noStrike" cap="none" dirty="0" err="1">
                <a:solidFill>
                  <a:srgbClr val="0070C0"/>
                </a:solidFill>
                <a:latin typeface="Lato"/>
                <a:ea typeface="Lato"/>
                <a:cs typeface="Lato"/>
                <a:sym typeface="Lato"/>
              </a:rPr>
              <a:t>Who</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needs</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release</a:t>
            </a:r>
            <a:r>
              <a:rPr lang="es-ES" sz="2000" b="0" i="0" u="none" strike="noStrike" cap="none" dirty="0">
                <a:solidFill>
                  <a:srgbClr val="0070C0"/>
                </a:solidFill>
                <a:latin typeface="Lato"/>
                <a:ea typeface="Lato"/>
                <a:cs typeface="Lato"/>
                <a:sym typeface="Lato"/>
              </a:rPr>
              <a:t> and </a:t>
            </a:r>
            <a:r>
              <a:rPr lang="es-ES" sz="2000" b="0"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engineers</a:t>
            </a:r>
            <a:r>
              <a:rPr lang="es-ES" sz="2000" b="0" i="0" u="none" strike="noStrike" cap="none" dirty="0">
                <a:solidFill>
                  <a:srgbClr val="0070C0"/>
                </a:solidFill>
                <a:latin typeface="Lato"/>
                <a:ea typeface="Lato"/>
                <a:cs typeface="Lato"/>
                <a:sym typeface="Lato"/>
              </a:rPr>
              <a:t>, and </a:t>
            </a:r>
            <a:r>
              <a:rPr lang="es-ES" sz="2000" b="0" i="0" u="none" strike="noStrike" cap="none" dirty="0" err="1">
                <a:solidFill>
                  <a:srgbClr val="0070C0"/>
                </a:solidFill>
                <a:latin typeface="Lato"/>
                <a:ea typeface="Lato"/>
                <a:cs typeface="Lato"/>
                <a:sym typeface="Lato"/>
              </a:rPr>
              <a:t>why</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Proceedings</a:t>
            </a:r>
            <a:r>
              <a:rPr lang="es-ES" sz="2000" b="0" i="0" u="none" strike="noStrike" cap="none" dirty="0">
                <a:solidFill>
                  <a:srgbClr val="0070C0"/>
                </a:solidFill>
                <a:latin typeface="Lato"/>
                <a:ea typeface="Lato"/>
                <a:cs typeface="Lato"/>
                <a:sym typeface="Lato"/>
              </a:rPr>
              <a:t> of </a:t>
            </a:r>
            <a:r>
              <a:rPr lang="es-ES" sz="2000" b="0" i="0" u="none" strike="noStrike" cap="none" dirty="0" err="1">
                <a:solidFill>
                  <a:srgbClr val="0070C0"/>
                </a:solidFill>
                <a:latin typeface="Lato"/>
                <a:ea typeface="Lato"/>
                <a:cs typeface="Lato"/>
                <a:sym typeface="Lato"/>
              </a:rPr>
              <a:t>the</a:t>
            </a:r>
            <a:r>
              <a:rPr lang="es-ES" sz="2000" b="0" i="0" u="none" strike="noStrike" cap="none" dirty="0">
                <a:solidFill>
                  <a:srgbClr val="0070C0"/>
                </a:solidFill>
                <a:latin typeface="Lato"/>
                <a:ea typeface="Lato"/>
                <a:cs typeface="Lato"/>
                <a:sym typeface="Lato"/>
              </a:rPr>
              <a:t> International Workshop </a:t>
            </a:r>
            <a:r>
              <a:rPr lang="es-ES" sz="2000" b="0" i="0" u="none" strike="noStrike" cap="none" dirty="0" err="1">
                <a:solidFill>
                  <a:srgbClr val="0070C0"/>
                </a:solidFill>
                <a:latin typeface="Lato"/>
                <a:ea typeface="Lato"/>
                <a:cs typeface="Lato"/>
                <a:sym typeface="Lato"/>
              </a:rPr>
              <a:t>on</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Continuous</a:t>
            </a:r>
            <a:r>
              <a:rPr lang="es-ES" sz="2000" b="0" i="0" u="none" strike="noStrike" cap="none" dirty="0">
                <a:solidFill>
                  <a:srgbClr val="0070C0"/>
                </a:solidFill>
                <a:latin typeface="Lato"/>
                <a:ea typeface="Lato"/>
                <a:cs typeface="Lato"/>
                <a:sym typeface="Lato"/>
              </a:rPr>
              <a:t> Software </a:t>
            </a:r>
            <a:r>
              <a:rPr lang="es-ES" sz="2000" b="0" i="0" u="none" strike="noStrike" cap="none" dirty="0" err="1">
                <a:solidFill>
                  <a:srgbClr val="0070C0"/>
                </a:solidFill>
                <a:latin typeface="Lato"/>
                <a:ea typeface="Lato"/>
                <a:cs typeface="Lato"/>
                <a:sym typeface="Lato"/>
              </a:rPr>
              <a:t>Evolution</a:t>
            </a:r>
            <a:r>
              <a:rPr lang="es-ES" sz="2000" b="0" i="0" u="none" strike="noStrike" cap="none" dirty="0">
                <a:solidFill>
                  <a:srgbClr val="0070C0"/>
                </a:solidFill>
                <a:latin typeface="Lato"/>
                <a:ea typeface="Lato"/>
                <a:cs typeface="Lato"/>
                <a:sym typeface="Lato"/>
              </a:rPr>
              <a:t> and </a:t>
            </a:r>
            <a:r>
              <a:rPr lang="es-ES" sz="2000" b="0" i="0" u="none" strike="noStrike" cap="none" dirty="0" err="1">
                <a:solidFill>
                  <a:srgbClr val="0070C0"/>
                </a:solidFill>
                <a:latin typeface="Lato"/>
                <a:ea typeface="Lato"/>
                <a:cs typeface="Lato"/>
                <a:sym typeface="Lato"/>
              </a:rPr>
              <a:t>Delivery</a:t>
            </a:r>
            <a:r>
              <a:rPr lang="es-ES" sz="2000" b="0" i="0" u="none" strike="noStrike" cap="none" dirty="0">
                <a:solidFill>
                  <a:srgbClr val="0070C0"/>
                </a:solidFill>
                <a:latin typeface="Lato"/>
                <a:ea typeface="Lato"/>
                <a:cs typeface="Lato"/>
                <a:sym typeface="Lato"/>
              </a:rPr>
              <a:t> - CSED '16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Stephen Jones, J. N. (2016). Management </a:t>
            </a:r>
            <a:r>
              <a:rPr lang="es-ES" sz="2000" b="0" i="0" u="none" strike="noStrike" cap="none" dirty="0" err="1">
                <a:solidFill>
                  <a:srgbClr val="0070C0"/>
                </a:solidFill>
                <a:latin typeface="Lato"/>
                <a:ea typeface="Lato"/>
                <a:cs typeface="Lato"/>
                <a:sym typeface="Lato"/>
              </a:rPr>
              <a:t>challenges</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for</a:t>
            </a:r>
            <a:r>
              <a:rPr lang="es-ES" sz="2000" b="0"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adoption</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within</a:t>
            </a:r>
            <a:r>
              <a:rPr lang="es-ES" sz="2000" b="0" i="0" u="none" strike="noStrike" cap="none" dirty="0">
                <a:solidFill>
                  <a:srgbClr val="0070C0"/>
                </a:solidFill>
                <a:latin typeface="Lato"/>
                <a:ea typeface="Lato"/>
                <a:cs typeface="Lato"/>
                <a:sym typeface="Lato"/>
              </a:rPr>
              <a:t> UK </a:t>
            </a:r>
            <a:r>
              <a:rPr lang="es-ES" sz="2000" b="0" i="0" u="none" strike="noStrike" cap="none" dirty="0" err="1">
                <a:solidFill>
                  <a:srgbClr val="0070C0"/>
                </a:solidFill>
                <a:latin typeface="Lato"/>
                <a:ea typeface="Lato"/>
                <a:cs typeface="Lato"/>
                <a:sym typeface="Lato"/>
              </a:rPr>
              <a:t>SMEs</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Proceedings</a:t>
            </a:r>
            <a:r>
              <a:rPr lang="es-ES" sz="2000" b="0" i="0" u="none" strike="noStrike" cap="none" dirty="0">
                <a:solidFill>
                  <a:srgbClr val="0070C0"/>
                </a:solidFill>
                <a:latin typeface="Lato"/>
                <a:ea typeface="Lato"/>
                <a:cs typeface="Lato"/>
                <a:sym typeface="Lato"/>
              </a:rPr>
              <a:t> of </a:t>
            </a:r>
            <a:r>
              <a:rPr lang="es-ES" sz="2000" b="0" i="0" u="none" strike="noStrike" cap="none" dirty="0" err="1">
                <a:solidFill>
                  <a:srgbClr val="0070C0"/>
                </a:solidFill>
                <a:latin typeface="Lato"/>
                <a:ea typeface="Lato"/>
                <a:cs typeface="Lato"/>
                <a:sym typeface="Lato"/>
              </a:rPr>
              <a:t>the</a:t>
            </a:r>
            <a:r>
              <a:rPr lang="es-ES" sz="2000" b="0" i="0" u="none" strike="noStrike" cap="none" dirty="0">
                <a:solidFill>
                  <a:srgbClr val="0070C0"/>
                </a:solidFill>
                <a:latin typeface="Lato"/>
                <a:ea typeface="Lato"/>
                <a:cs typeface="Lato"/>
                <a:sym typeface="Lato"/>
              </a:rPr>
              <a:t> 2nd International Workshop </a:t>
            </a:r>
            <a:r>
              <a:rPr lang="es-ES" sz="2000" b="0" i="0" u="none" strike="noStrike" cap="none" dirty="0" err="1">
                <a:solidFill>
                  <a:srgbClr val="0070C0"/>
                </a:solidFill>
                <a:latin typeface="Lato"/>
                <a:ea typeface="Lato"/>
                <a:cs typeface="Lato"/>
                <a:sym typeface="Lato"/>
              </a:rPr>
              <a:t>on</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Quality-Aware</a:t>
            </a:r>
            <a:r>
              <a:rPr lang="es-ES" sz="2000" b="0"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 </a:t>
            </a:r>
            <a:r>
              <a:rPr lang="es-ES" sz="2000" b="1" i="0" u="none" strike="noStrike" cap="none" dirty="0">
                <a:solidFill>
                  <a:srgbClr val="0070C0"/>
                </a:solidFill>
                <a:latin typeface="Lato"/>
                <a:ea typeface="Lato"/>
                <a:cs typeface="Lato"/>
                <a:sym typeface="Lato"/>
              </a:rPr>
              <a:t>QUDOS</a:t>
            </a:r>
            <a:r>
              <a:rPr lang="es-ES" sz="2000" b="0" i="0" u="none" strike="noStrike" cap="none" dirty="0">
                <a:solidFill>
                  <a:srgbClr val="0070C0"/>
                </a:solidFill>
                <a:latin typeface="Lato"/>
                <a:ea typeface="Lato"/>
                <a:cs typeface="Lato"/>
                <a:sym typeface="Lato"/>
              </a:rPr>
              <a:t>. </a:t>
            </a: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2" name="CuadroTexto 1">
            <a:extLst>
              <a:ext uri="{FF2B5EF4-FFF2-40B4-BE49-F238E27FC236}">
                <a16:creationId xmlns:a16="http://schemas.microsoft.com/office/drawing/2014/main" id="{880A9FA4-AC9A-9B3F-22D3-1DACA726BFA6}"/>
              </a:ext>
            </a:extLst>
          </p:cNvPr>
          <p:cNvSpPr txBox="1"/>
          <p:nvPr/>
        </p:nvSpPr>
        <p:spPr>
          <a:xfrm>
            <a:off x="7008859" y="1883102"/>
            <a:ext cx="3769538" cy="400110"/>
          </a:xfrm>
          <a:prstGeom prst="rect">
            <a:avLst/>
          </a:prstGeom>
          <a:noFill/>
        </p:spPr>
        <p:txBody>
          <a:bodyPr wrap="square" rtlCol="0">
            <a:spAutoFit/>
          </a:bodyPr>
          <a:lstStyle/>
          <a:p>
            <a:pPr algn="ctr"/>
            <a:r>
              <a:rPr lang="es-CO" sz="2000" b="1" dirty="0">
                <a:solidFill>
                  <a:srgbClr val="106693"/>
                </a:solidFill>
                <a:latin typeface="Lato" panose="020F0502020204030203" pitchFamily="34" charset="0"/>
                <a:ea typeface="Lato" panose="020F0502020204030203" pitchFamily="34" charset="0"/>
                <a:cs typeface="Lato" panose="020F0502020204030203" pitchFamily="34" charset="0"/>
              </a:rPr>
              <a:t>¡Síguenos, ponte en contacto!</a:t>
            </a:r>
          </a:p>
        </p:txBody>
      </p:sp>
      <p:pic>
        <p:nvPicPr>
          <p:cNvPr id="3" name="Imagen 2">
            <a:hlinkClick r:id="rId3"/>
            <a:extLst>
              <a:ext uri="{FF2B5EF4-FFF2-40B4-BE49-F238E27FC236}">
                <a16:creationId xmlns:a16="http://schemas.microsoft.com/office/drawing/2014/main" id="{F04510CF-C625-D062-6C11-5EF3AD71B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517" y="2516632"/>
            <a:ext cx="381000" cy="381000"/>
          </a:xfrm>
          <a:prstGeom prst="rect">
            <a:avLst/>
          </a:prstGeom>
        </p:spPr>
      </p:pic>
      <p:pic>
        <p:nvPicPr>
          <p:cNvPr id="4" name="Imagen 3">
            <a:hlinkClick r:id="rId5"/>
            <a:extLst>
              <a:ext uri="{FF2B5EF4-FFF2-40B4-BE49-F238E27FC236}">
                <a16:creationId xmlns:a16="http://schemas.microsoft.com/office/drawing/2014/main" id="{D11334A5-8E3D-F3CF-079D-D73B5C2E2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8293" y="2528858"/>
            <a:ext cx="381000" cy="381000"/>
          </a:xfrm>
          <a:prstGeom prst="rect">
            <a:avLst/>
          </a:prstGeom>
        </p:spPr>
      </p:pic>
      <p:pic>
        <p:nvPicPr>
          <p:cNvPr id="5" name="Imagen 4">
            <a:hlinkClick r:id="rId7"/>
            <a:extLst>
              <a:ext uri="{FF2B5EF4-FFF2-40B4-BE49-F238E27FC236}">
                <a16:creationId xmlns:a16="http://schemas.microsoft.com/office/drawing/2014/main" id="{1334E455-2C25-EF42-D9CB-95F20E2ADB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4336" y="2528858"/>
            <a:ext cx="381000" cy="381000"/>
          </a:xfrm>
          <a:prstGeom prst="rect">
            <a:avLst/>
          </a:prstGeom>
        </p:spPr>
      </p:pic>
      <p:pic>
        <p:nvPicPr>
          <p:cNvPr id="6" name="Imagen 5">
            <a:hlinkClick r:id="rId9"/>
            <a:extLst>
              <a:ext uri="{FF2B5EF4-FFF2-40B4-BE49-F238E27FC236}">
                <a16:creationId xmlns:a16="http://schemas.microsoft.com/office/drawing/2014/main" id="{2775EA8C-B01F-E93A-E128-10D130198A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5655" y="2516632"/>
            <a:ext cx="381000" cy="381000"/>
          </a:xfrm>
          <a:prstGeom prst="rect">
            <a:avLst/>
          </a:prstGeom>
        </p:spPr>
      </p:pic>
      <p:pic>
        <p:nvPicPr>
          <p:cNvPr id="7" name="Imagen 6">
            <a:hlinkClick r:id="rId11"/>
            <a:extLst>
              <a:ext uri="{FF2B5EF4-FFF2-40B4-BE49-F238E27FC236}">
                <a16:creationId xmlns:a16="http://schemas.microsoft.com/office/drawing/2014/main" id="{800E6B65-6527-632A-C1C0-6859234759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07974" y="2528858"/>
            <a:ext cx="381000" cy="381000"/>
          </a:xfrm>
          <a:prstGeom prst="rect">
            <a:avLst/>
          </a:prstGeom>
        </p:spPr>
      </p:pic>
      <p:sp>
        <p:nvSpPr>
          <p:cNvPr id="8" name="Rectángulo 7">
            <a:hlinkClick r:id="rId13"/>
            <a:extLst>
              <a:ext uri="{FF2B5EF4-FFF2-40B4-BE49-F238E27FC236}">
                <a16:creationId xmlns:a16="http://schemas.microsoft.com/office/drawing/2014/main" id="{845BE18F-5D0D-B2E5-11B9-AF8DD9758278}"/>
              </a:ext>
            </a:extLst>
          </p:cNvPr>
          <p:cNvSpPr/>
          <p:nvPr/>
        </p:nvSpPr>
        <p:spPr>
          <a:xfrm>
            <a:off x="7913914" y="3200400"/>
            <a:ext cx="1959429"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3" name="Google Shape;93;p19"/>
          <p:cNvSpPr txBox="1"/>
          <p:nvPr/>
        </p:nvSpPr>
        <p:spPr>
          <a:xfrm>
            <a:off x="325651" y="1599471"/>
            <a:ext cx="10850349" cy="382886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 fundamental tener las herramientas adecuadas y combinar servicios,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se preocupa por sí una herramienta provee la capacidad de interactuar y funcionar eficazmente.</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relativamente un nuevo desarrollo en la industria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que enfatiza en la comunicación y colaboración entre el software de desarrolladores y los otros profesionales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como el equipo de operadores, con el objetivo de automatizar el proceso de entrega de software y los cambios a la infraestructura.</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objetivos básicos de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son establecer un ambiente donde realizar códigos, probar y desarrollar software pueda realizarse rápidamente, de manera frecuente y segura.</a:t>
            </a:r>
            <a:endParaRPr dirty="0">
              <a:solidFill>
                <a:srgbClr val="0070C0"/>
              </a:solidFill>
            </a:endParaRPr>
          </a:p>
        </p:txBody>
      </p:sp>
      <p:sp>
        <p:nvSpPr>
          <p:cNvPr id="2" name="Google Shape;85;p18">
            <a:extLst>
              <a:ext uri="{FF2B5EF4-FFF2-40B4-BE49-F238E27FC236}">
                <a16:creationId xmlns:a16="http://schemas.microsoft.com/office/drawing/2014/main" id="{78BB0786-FC2F-358B-5B8D-65B8CDF60E3B}"/>
              </a:ext>
            </a:extLst>
          </p:cNvPr>
          <p:cNvSpPr txBox="1"/>
          <p:nvPr/>
        </p:nvSpPr>
        <p:spPr>
          <a:xfrm>
            <a:off x="325651" y="244484"/>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¿Qué es DevOps?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00" name="Google Shape;100;p20"/>
          <p:cNvSpPr txBox="1"/>
          <p:nvPr/>
        </p:nvSpPr>
        <p:spPr>
          <a:xfrm>
            <a:off x="325651" y="1979759"/>
            <a:ext cx="10850349" cy="289124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No existe una sola herramienta de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que trabaje en la colaboración e integración entre los equipos de desarrolladores, </a:t>
            </a:r>
            <a:r>
              <a:rPr lang="es-ES" sz="2000" b="0" i="0" u="none" strike="noStrike" cap="none" dirty="0" err="1">
                <a:solidFill>
                  <a:srgbClr val="0070C0"/>
                </a:solidFill>
                <a:latin typeface="Lato"/>
                <a:ea typeface="Lato"/>
                <a:cs typeface="Lato"/>
                <a:sym typeface="Lato"/>
              </a:rPr>
              <a:t>testers</a:t>
            </a:r>
            <a:r>
              <a:rPr lang="es-ES" sz="2000" b="0" i="0" u="none" strike="noStrike" cap="none" dirty="0">
                <a:solidFill>
                  <a:srgbClr val="0070C0"/>
                </a:solidFill>
                <a:latin typeface="Lato"/>
                <a:ea typeface="Lato"/>
                <a:cs typeface="Lato"/>
                <a:sym typeface="Lato"/>
              </a:rPr>
              <a:t> y operaciones.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Se utilizan una cadena de herramientas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que consiste en un número de herramientas que se ajustan en varias categorías del proceso en las fases desde desarrollo a la implementación.</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Estas herramientas son usadas en los procesos que involucran a los equipos de código, construcción, test, empaque, liberación, configuración y monitorización.</a:t>
            </a:r>
            <a:endParaRPr dirty="0">
              <a:solidFill>
                <a:srgbClr val="0070C0"/>
              </a:solidFill>
            </a:endParaRPr>
          </a:p>
        </p:txBody>
      </p:sp>
      <p:sp>
        <p:nvSpPr>
          <p:cNvPr id="2" name="Google Shape;85;p18">
            <a:extLst>
              <a:ext uri="{FF2B5EF4-FFF2-40B4-BE49-F238E27FC236}">
                <a16:creationId xmlns:a16="http://schemas.microsoft.com/office/drawing/2014/main" id="{6AC6BE7D-6EBB-FC96-49BA-F9F976D29953}"/>
              </a:ext>
            </a:extLst>
          </p:cNvPr>
          <p:cNvSpPr txBox="1"/>
          <p:nvPr/>
        </p:nvSpPr>
        <p:spPr>
          <a:xfrm>
            <a:off x="325651" y="244484"/>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¿Qué es DevOps?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21"/>
          <p:cNvSpPr txBox="1"/>
          <p:nvPr/>
        </p:nvSpPr>
        <p:spPr>
          <a:xfrm>
            <a:off x="328023" y="182339"/>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¿Por qué DevOps? </a:t>
            </a:r>
            <a:endParaRPr sz="2800" b="1" i="0" u="none" strike="noStrike" cap="none" dirty="0">
              <a:solidFill>
                <a:srgbClr val="FF4D00"/>
              </a:solidFill>
              <a:latin typeface="Lato"/>
              <a:ea typeface="Lato"/>
              <a:cs typeface="Lato"/>
              <a:sym typeface="Lato"/>
            </a:endParaRPr>
          </a:p>
        </p:txBody>
      </p:sp>
      <p:pic>
        <p:nvPicPr>
          <p:cNvPr id="107" name="Google Shape;107;p21"/>
          <p:cNvPicPr preferRelativeResize="0"/>
          <p:nvPr/>
        </p:nvPicPr>
        <p:blipFill rotWithShape="1">
          <a:blip r:embed="rId3">
            <a:alphaModFix/>
          </a:blip>
          <a:srcRect/>
          <a:stretch/>
        </p:blipFill>
        <p:spPr>
          <a:xfrm>
            <a:off x="722811" y="1438475"/>
            <a:ext cx="10537372" cy="4364228"/>
          </a:xfrm>
          <a:prstGeom prst="rect">
            <a:avLst/>
          </a:prstGeom>
          <a:noFill/>
          <a:ln>
            <a:noFill/>
          </a:ln>
        </p:spPr>
      </p:pic>
      <p:sp>
        <p:nvSpPr>
          <p:cNvPr id="108" name="Google Shape;108;p21"/>
          <p:cNvSpPr txBox="1"/>
          <p:nvPr/>
        </p:nvSpPr>
        <p:spPr>
          <a:xfrm>
            <a:off x="7489371" y="1340712"/>
            <a:ext cx="3683727" cy="74934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Comunicación tradicional entre desarrollo y operaciones.</a:t>
            </a:r>
            <a:endParaRPr dirty="0">
              <a:solidFill>
                <a:srgbClr val="0070C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A69B883C-5F26-AE3E-9F69-883477EE4D7B}"/>
              </a:ext>
            </a:extLst>
          </p:cNvPr>
          <p:cNvSpPr>
            <a:spLocks noGrp="1"/>
          </p:cNvSpPr>
          <p:nvPr>
            <p:ph type="title"/>
          </p:nvPr>
        </p:nvSpPr>
        <p:spPr>
          <a:xfrm>
            <a:off x="838200" y="810213"/>
            <a:ext cx="10515600" cy="2166026"/>
          </a:xfrm>
        </p:spPr>
        <p:txBody>
          <a:bodyPr>
            <a:normAutofit/>
          </a:bodyPr>
          <a:lstStyle/>
          <a:p>
            <a:pPr algn="ctr"/>
            <a:r>
              <a:rPr lang="es-CO" sz="5400" dirty="0">
                <a:solidFill>
                  <a:srgbClr val="0070C0"/>
                </a:solidFill>
                <a:latin typeface="Lato" panose="020F0502020204030203" pitchFamily="34" charset="77"/>
              </a:rPr>
              <a:t>DevOps Essentials</a:t>
            </a:r>
            <a:br>
              <a:rPr lang="es-CO" sz="5400" dirty="0">
                <a:solidFill>
                  <a:srgbClr val="0070C0"/>
                </a:solidFill>
                <a:latin typeface="Lato" panose="020F0502020204030203" pitchFamily="34" charset="77"/>
              </a:rPr>
            </a:br>
            <a:r>
              <a:rPr lang="es-CO" sz="5400" i="0" dirty="0">
                <a:solidFill>
                  <a:srgbClr val="0070C0"/>
                </a:solidFill>
                <a:effectLst/>
                <a:latin typeface="Lato" panose="020F0502020204030203" pitchFamily="34" charset="77"/>
              </a:rPr>
              <a:t>Professional </a:t>
            </a:r>
            <a:r>
              <a:rPr lang="es-CO" sz="5400" i="0" dirty="0" err="1">
                <a:solidFill>
                  <a:srgbClr val="0070C0"/>
                </a:solidFill>
                <a:effectLst/>
                <a:latin typeface="Lato" panose="020F0502020204030203" pitchFamily="34" charset="77"/>
              </a:rPr>
              <a:t>Certificate</a:t>
            </a:r>
            <a:endParaRPr lang="es-US" sz="5400" baseline="30000" dirty="0">
              <a:solidFill>
                <a:srgbClr val="0070C0"/>
              </a:solidFill>
              <a:latin typeface="Lato" panose="020F0502020204030203" pitchFamily="34" charset="77"/>
            </a:endParaRPr>
          </a:p>
        </p:txBody>
      </p:sp>
    </p:spTree>
    <p:extLst>
      <p:ext uri="{BB962C8B-B14F-4D97-AF65-F5344CB8AC3E}">
        <p14:creationId xmlns:p14="http://schemas.microsoft.com/office/powerpoint/2010/main" val="2010750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22"/>
          <p:cNvSpPr txBox="1"/>
          <p:nvPr/>
        </p:nvSpPr>
        <p:spPr>
          <a:xfrm>
            <a:off x="346366" y="274833"/>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Definiciones de DevOps</a:t>
            </a:r>
            <a:endParaRPr dirty="0"/>
          </a:p>
        </p:txBody>
      </p:sp>
      <p:sp>
        <p:nvSpPr>
          <p:cNvPr id="115" name="Google Shape;115;p22"/>
          <p:cNvSpPr txBox="1"/>
          <p:nvPr/>
        </p:nvSpPr>
        <p:spPr>
          <a:xfrm>
            <a:off x="346366" y="2625363"/>
            <a:ext cx="10829634" cy="167289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No hay un acuerdo claro y universal sobre su definición.</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Hay varias opiniones sobre qué es y qué no es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generalmente se define como una nueva forma de organización, una cultura o incluso una nueva forma de pensar.</a:t>
            </a:r>
            <a:endParaRPr dirty="0">
              <a:solidFill>
                <a:srgbClr val="0070C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23"/>
          <p:cNvSpPr txBox="1"/>
          <p:nvPr/>
        </p:nvSpPr>
        <p:spPr>
          <a:xfrm>
            <a:off x="346366" y="208972"/>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¿Qué no es DevOps?</a:t>
            </a:r>
            <a:endParaRPr dirty="0"/>
          </a:p>
        </p:txBody>
      </p:sp>
      <p:sp>
        <p:nvSpPr>
          <p:cNvPr id="122" name="Google Shape;122;p23"/>
          <p:cNvSpPr txBox="1"/>
          <p:nvPr/>
        </p:nvSpPr>
        <p:spPr>
          <a:xfrm>
            <a:off x="346367" y="2104571"/>
            <a:ext cx="10829634" cy="266482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DevOps no es una estrategia para todos.</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Hay gran diversidad de tecnologías empresariales y drivers a ser considerados para establecer la estrategia de adopción para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DevOps no es automatización.</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implica automatización.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es más que automatización.</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9" name="Google Shape;129;p24"/>
          <p:cNvSpPr txBox="1"/>
          <p:nvPr/>
        </p:nvSpPr>
        <p:spPr>
          <a:xfrm>
            <a:off x="346366" y="1785259"/>
            <a:ext cx="10829634" cy="337021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no es una herramienta implementada.</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Aunque hay herramientas que son usadas en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no deberíamos limitar su alcance a herramientas específicas como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Chefs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o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Jenkins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Esto limita el amplio alcance como si una sola herramienta de automatización se equiparara con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no es equipo de trabajo nuevo y separado de las demás áreas de TI.</a:t>
            </a:r>
            <a:endParaRPr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Tener un equipo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separado, anula el propósito de evitar las posibles fricciones y falta comunicación entre los desarrolladores y operadores de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TI</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ya que crea un silo más.</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2" name="Google Shape;121;p23">
            <a:extLst>
              <a:ext uri="{FF2B5EF4-FFF2-40B4-BE49-F238E27FC236}">
                <a16:creationId xmlns:a16="http://schemas.microsoft.com/office/drawing/2014/main" id="{122978B1-7B93-D77C-280B-DD71E9DC083A}"/>
              </a:ext>
            </a:extLst>
          </p:cNvPr>
          <p:cNvSpPr txBox="1"/>
          <p:nvPr/>
        </p:nvSpPr>
        <p:spPr>
          <a:xfrm>
            <a:off x="346366" y="208972"/>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¿Qué no es DevOps?</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5"/>
          <p:cNvSpPr txBox="1"/>
          <p:nvPr/>
        </p:nvSpPr>
        <p:spPr>
          <a:xfrm>
            <a:off x="363984" y="240678"/>
            <a:ext cx="10812015"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Definición de </a:t>
            </a:r>
            <a:r>
              <a:rPr lang="es-ES" sz="2800" b="1" i="0" u="none" strike="noStrike" cap="none" dirty="0" err="1">
                <a:solidFill>
                  <a:srgbClr val="FF4D00"/>
                </a:solidFill>
                <a:latin typeface="Lato"/>
                <a:ea typeface="Lato"/>
                <a:cs typeface="Lato"/>
                <a:sym typeface="Lato"/>
              </a:rPr>
              <a:t>DevOps</a:t>
            </a:r>
            <a:r>
              <a:rPr lang="es-ES" sz="2800" b="1" i="0" u="none" strike="noStrike" cap="none" dirty="0">
                <a:solidFill>
                  <a:srgbClr val="FF4D00"/>
                </a:solidFill>
                <a:latin typeface="Lato"/>
                <a:ea typeface="Lato"/>
                <a:cs typeface="Lato"/>
                <a:sym typeface="Lato"/>
              </a:rPr>
              <a:t> Según sus Líderes</a:t>
            </a:r>
            <a:endParaRPr sz="2800" b="1" i="0" u="none" strike="noStrike" cap="none" dirty="0">
              <a:solidFill>
                <a:srgbClr val="FF4D00"/>
              </a:solidFill>
              <a:latin typeface="Lato"/>
              <a:ea typeface="Lato"/>
              <a:cs typeface="Lato"/>
              <a:sym typeface="Lato"/>
            </a:endParaRPr>
          </a:p>
        </p:txBody>
      </p:sp>
      <p:sp>
        <p:nvSpPr>
          <p:cNvPr id="136" name="Google Shape;136;p25"/>
          <p:cNvSpPr txBox="1"/>
          <p:nvPr/>
        </p:nvSpPr>
        <p:spPr>
          <a:xfrm>
            <a:off x="363984" y="1866538"/>
            <a:ext cx="10812015" cy="337021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Nos referimos a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como el resultado de la aplicación de principios eficientes a la corriente de valor de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TI</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r" rtl="0">
              <a:lnSpc>
                <a:spcPct val="100000"/>
              </a:lnSpc>
              <a:spcBef>
                <a:spcPts val="200"/>
              </a:spcBef>
              <a:spcAft>
                <a:spcPts val="0"/>
              </a:spcAft>
              <a:buClr>
                <a:srgbClr val="126893"/>
              </a:buClr>
              <a:buSzPts val="2000"/>
              <a:buFont typeface="Arial"/>
              <a:buNone/>
            </a:pP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Libro de cocina de </a:t>
            </a:r>
            <a:r>
              <a:rPr lang="es-ES" sz="2000" b="0" i="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r>
              <a:rPr lang="es-ES" sz="2000" b="0" i="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r>
              <a:rPr lang="es-ES" sz="2000" b="0" i="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Cookbook</a:t>
            </a: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“Una mezcla de patrones destinados a mejorar la colaboración entre desarrolladores y operadores. </a:t>
            </a:r>
            <a:r>
              <a:rPr lang="es-ES" sz="2000" b="1" i="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se dirige a compartir metas e incentivos, así como procesos compartidos y herramientas”.</a:t>
            </a:r>
            <a:endParaRPr i="1"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140"/>
              </a:spcBef>
              <a:spcAft>
                <a:spcPts val="0"/>
              </a:spcAft>
              <a:buClr>
                <a:schemeClr val="dk1"/>
              </a:buClr>
              <a:buSzPts val="1400"/>
              <a:buFont typeface="Arial"/>
              <a:buNone/>
            </a:pPr>
            <a:endParaRPr sz="14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r" rtl="0">
              <a:lnSpc>
                <a:spcPct val="100000"/>
              </a:lnSpc>
              <a:spcBef>
                <a:spcPts val="200"/>
              </a:spcBef>
              <a:spcAft>
                <a:spcPts val="0"/>
              </a:spcAft>
              <a:buClr>
                <a:srgbClr val="126893"/>
              </a:buClr>
              <a:buSzPts val="2000"/>
              <a:buFont typeface="Arial"/>
              <a:buNone/>
            </a:pPr>
            <a:r>
              <a:rPr lang="es-ES"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Michael </a:t>
            </a:r>
            <a:r>
              <a:rPr lang="es-ES" sz="2000" b="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Hüttermann</a:t>
            </a:r>
            <a:r>
              <a:rPr lang="es-ES"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endParaRPr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3" name="Google Shape;143;p26"/>
          <p:cNvSpPr txBox="1"/>
          <p:nvPr/>
        </p:nvSpPr>
        <p:spPr>
          <a:xfrm>
            <a:off x="363985" y="1497873"/>
            <a:ext cx="10812015" cy="404948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“Un movimiento de personas quienes se preocupan por desarrollar y operar sistemas fiables, seguros y de alto rendimiento a escala”.</a:t>
            </a:r>
            <a:endParaRPr i="1"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r" rtl="0">
              <a:lnSpc>
                <a:spcPct val="100000"/>
              </a:lnSpc>
              <a:spcBef>
                <a:spcPts val="200"/>
              </a:spcBef>
              <a:spcAft>
                <a:spcPts val="0"/>
              </a:spcAft>
              <a:buClr>
                <a:srgbClr val="126893"/>
              </a:buClr>
              <a:buSzPts val="2000"/>
              <a:buFont typeface="Arial"/>
              <a:buNone/>
            </a:pPr>
            <a:r>
              <a:rPr lang="es-ES" sz="2000" b="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Jez</a:t>
            </a:r>
            <a:r>
              <a:rPr lang="es-ES"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r>
              <a:rPr lang="es-ES" sz="2000" b="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Humble</a:t>
            </a:r>
            <a:r>
              <a:rPr lang="es-ES"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endParaRPr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r>
              <a:rPr lang="es-ES" sz="2000" b="1" i="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es una cultura o un movimiento profesional”.</a:t>
            </a:r>
            <a:endParaRPr i="1"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r" rtl="0">
              <a:lnSpc>
                <a:spcPct val="100000"/>
              </a:lnSpc>
              <a:spcBef>
                <a:spcPts val="200"/>
              </a:spcBef>
              <a:spcAft>
                <a:spcPts val="0"/>
              </a:spcAft>
              <a:buClr>
                <a:srgbClr val="126893"/>
              </a:buClr>
              <a:buSzPts val="2000"/>
              <a:buFont typeface="Arial"/>
              <a:buNone/>
            </a:pPr>
            <a:r>
              <a:rPr lang="es-ES"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Adam Jacob, CTO at Chef.</a:t>
            </a:r>
            <a:endParaRPr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r>
              <a:rPr lang="es-ES" sz="2000" b="1" i="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es como un movimiento filosófico”.</a:t>
            </a:r>
            <a:endParaRPr sz="2000" b="0" i="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r" rtl="0">
              <a:lnSpc>
                <a:spcPct val="100000"/>
              </a:lnSpc>
              <a:spcBef>
                <a:spcPts val="200"/>
              </a:spcBef>
              <a:spcAft>
                <a:spcPts val="0"/>
              </a:spcAft>
              <a:buClr>
                <a:srgbClr val="126893"/>
              </a:buClr>
              <a:buSzPts val="2000"/>
              <a:buFont typeface="Arial"/>
              <a:buNone/>
            </a:pPr>
            <a:r>
              <a:rPr lang="es-ES"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Gene Kim, Fundador de </a:t>
            </a:r>
            <a:r>
              <a:rPr lang="es-ES" sz="2000" b="1"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TripWire</a:t>
            </a:r>
            <a:r>
              <a:rPr lang="es-ES"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CTO y Autor.</a:t>
            </a:r>
            <a:endParaRPr sz="2000" b="1"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2" name="Google Shape;135;p25">
            <a:extLst>
              <a:ext uri="{FF2B5EF4-FFF2-40B4-BE49-F238E27FC236}">
                <a16:creationId xmlns:a16="http://schemas.microsoft.com/office/drawing/2014/main" id="{949300A5-7373-B0FC-2EEC-E594F558A283}"/>
              </a:ext>
            </a:extLst>
          </p:cNvPr>
          <p:cNvSpPr txBox="1"/>
          <p:nvPr/>
        </p:nvSpPr>
        <p:spPr>
          <a:xfrm>
            <a:off x="363985" y="240678"/>
            <a:ext cx="7013360"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Definición de </a:t>
            </a:r>
            <a:r>
              <a:rPr lang="es-ES" sz="2800" b="1" i="0" u="none" strike="noStrike" cap="none" dirty="0" err="1">
                <a:solidFill>
                  <a:srgbClr val="FF4D00"/>
                </a:solidFill>
                <a:latin typeface="Lato"/>
                <a:ea typeface="Lato"/>
                <a:cs typeface="Lato"/>
                <a:sym typeface="Lato"/>
              </a:rPr>
              <a:t>DevOps</a:t>
            </a:r>
            <a:r>
              <a:rPr lang="es-ES" sz="2800" b="1" i="0" u="none" strike="noStrike" cap="none" dirty="0">
                <a:solidFill>
                  <a:srgbClr val="FF4D00"/>
                </a:solidFill>
                <a:latin typeface="Lato"/>
                <a:ea typeface="Lato"/>
                <a:cs typeface="Lato"/>
                <a:sym typeface="Lato"/>
              </a:rPr>
              <a:t> Según sus Líderes</a:t>
            </a:r>
            <a:endParaRPr sz="2800" b="1" i="0" u="none" strike="noStrike" cap="none" dirty="0">
              <a:solidFill>
                <a:srgbClr val="FF4D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22"/>
          <p:cNvSpPr txBox="1"/>
          <p:nvPr/>
        </p:nvSpPr>
        <p:spPr>
          <a:xfrm>
            <a:off x="346366" y="274833"/>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Definiciones de </a:t>
            </a:r>
            <a:r>
              <a:rPr lang="es-ES" sz="2800" b="1" i="0" u="none" strike="noStrike" cap="none" dirty="0" err="1">
                <a:solidFill>
                  <a:srgbClr val="FF4D00"/>
                </a:solidFill>
                <a:latin typeface="Lato"/>
                <a:ea typeface="Lato"/>
                <a:cs typeface="Lato"/>
                <a:sym typeface="Lato"/>
              </a:rPr>
              <a:t>DevSecOps</a:t>
            </a:r>
            <a:endParaRPr dirty="0"/>
          </a:p>
        </p:txBody>
      </p:sp>
      <p:sp>
        <p:nvSpPr>
          <p:cNvPr id="115" name="Google Shape;115;p22"/>
          <p:cNvSpPr txBox="1"/>
          <p:nvPr/>
        </p:nvSpPr>
        <p:spPr>
          <a:xfrm>
            <a:off x="346366" y="2334954"/>
            <a:ext cx="10829634" cy="2946974"/>
          </a:xfrm>
          <a:prstGeom prst="rect">
            <a:avLst/>
          </a:prstGeom>
          <a:noFill/>
          <a:ln>
            <a:noFill/>
          </a:ln>
        </p:spPr>
        <p:txBody>
          <a:bodyPr spcFirstLastPara="1" wrap="square" lIns="91425" tIns="45700" rIns="91425" bIns="45700" anchor="t" anchorCtr="0">
            <a:noAutofit/>
          </a:bodyPr>
          <a:lstStyle/>
          <a:p>
            <a:pPr algn="just">
              <a:buClr>
                <a:srgbClr val="126893"/>
              </a:buClr>
              <a:buSzPts val="2000"/>
            </a:pPr>
            <a:r>
              <a:rPr lang="es-ES" sz="2000" dirty="0" err="1">
                <a:solidFill>
                  <a:srgbClr val="0070C0"/>
                </a:solidFill>
                <a:latin typeface="Lato" panose="020F0502020204030203" pitchFamily="34" charset="0"/>
              </a:rPr>
              <a:t>DevSecOps</a:t>
            </a:r>
            <a:r>
              <a:rPr lang="es-ES" sz="2000" dirty="0">
                <a:solidFill>
                  <a:srgbClr val="0070C0"/>
                </a:solidFill>
                <a:latin typeface="Lato" panose="020F0502020204030203" pitchFamily="34" charset="0"/>
              </a:rPr>
              <a:t> es una metodología que </a:t>
            </a:r>
            <a:r>
              <a:rPr lang="es-ES" sz="2000" b="1" u="sng" dirty="0">
                <a:solidFill>
                  <a:srgbClr val="0070C0"/>
                </a:solidFill>
                <a:latin typeface="Lato" panose="020F0502020204030203" pitchFamily="34" charset="0"/>
              </a:rPr>
              <a:t>integra la seguridad en todas las etapas del ciclo de vida </a:t>
            </a:r>
            <a:r>
              <a:rPr lang="es-ES" sz="2000" dirty="0">
                <a:solidFill>
                  <a:srgbClr val="0070C0"/>
                </a:solidFill>
                <a:latin typeface="Lato" panose="020F0502020204030203" pitchFamily="34" charset="0"/>
              </a:rPr>
              <a:t>del desarrollo de software.</a:t>
            </a:r>
          </a:p>
          <a:p>
            <a:pPr algn="just">
              <a:buClr>
                <a:srgbClr val="126893"/>
              </a:buClr>
              <a:buSzPts val="2000"/>
            </a:pPr>
            <a:endParaRPr lang="es-ES" sz="2000" dirty="0">
              <a:solidFill>
                <a:srgbClr val="0070C0"/>
              </a:solidFill>
              <a:latin typeface="Lato" panose="020F0502020204030203" pitchFamily="34" charset="0"/>
            </a:endParaRPr>
          </a:p>
          <a:p>
            <a:pPr marL="0" marR="0" lvl="0" indent="0" algn="just" rtl="0">
              <a:lnSpc>
                <a:spcPct val="100000"/>
              </a:lnSpc>
              <a:spcBef>
                <a:spcPts val="0"/>
              </a:spcBef>
              <a:spcAft>
                <a:spcPts val="0"/>
              </a:spcAft>
              <a:buClr>
                <a:srgbClr val="126893"/>
              </a:buClr>
              <a:buSzPts val="2000"/>
              <a:buFont typeface="Arial"/>
              <a:buNone/>
            </a:pPr>
            <a:r>
              <a:rPr lang="es-ES" sz="2000" dirty="0">
                <a:solidFill>
                  <a:srgbClr val="0070C0"/>
                </a:solidFill>
                <a:latin typeface="Lato" panose="020F0502020204030203" pitchFamily="34" charset="0"/>
              </a:rPr>
              <a:t>Combina los principios de DevOps con prácticas de seguridad, fomentando la colaboración y la </a:t>
            </a:r>
            <a:r>
              <a:rPr lang="es-ES" sz="2000" b="1" dirty="0">
                <a:solidFill>
                  <a:srgbClr val="0070C0"/>
                </a:solidFill>
                <a:latin typeface="Lato" panose="020F0502020204030203" pitchFamily="34" charset="0"/>
              </a:rPr>
              <a:t>responsabilidad compartida entre los equipos de desarrollo, operaciones y seguridad.</a:t>
            </a:r>
          </a:p>
          <a:p>
            <a:pPr marL="0" marR="0" lvl="0" indent="0" algn="just" rtl="0">
              <a:lnSpc>
                <a:spcPct val="100000"/>
              </a:lnSpc>
              <a:spcBef>
                <a:spcPts val="0"/>
              </a:spcBef>
              <a:spcAft>
                <a:spcPts val="0"/>
              </a:spcAft>
              <a:buClr>
                <a:srgbClr val="126893"/>
              </a:buClr>
              <a:buSzPts val="2000"/>
              <a:buFont typeface="Arial"/>
              <a:buNone/>
            </a:pPr>
            <a:endParaRPr lang="es-ES" sz="2000" dirty="0">
              <a:solidFill>
                <a:srgbClr val="0070C0"/>
              </a:solidFill>
              <a:latin typeface="Lato" panose="020F0502020204030203" pitchFamily="34" charset="0"/>
            </a:endParaRPr>
          </a:p>
          <a:p>
            <a:pPr marL="0" marR="0" lvl="0" indent="0" algn="just" rtl="0">
              <a:lnSpc>
                <a:spcPct val="100000"/>
              </a:lnSpc>
              <a:spcBef>
                <a:spcPts val="0"/>
              </a:spcBef>
              <a:spcAft>
                <a:spcPts val="0"/>
              </a:spcAft>
              <a:buClr>
                <a:srgbClr val="126893"/>
              </a:buClr>
              <a:buSzPts val="2000"/>
              <a:buFont typeface="Arial"/>
              <a:buNone/>
            </a:pPr>
            <a:r>
              <a:rPr lang="es-ES" sz="2000" dirty="0">
                <a:solidFill>
                  <a:srgbClr val="0070C0"/>
                </a:solidFill>
                <a:latin typeface="Lato" panose="020F0502020204030203" pitchFamily="34" charset="0"/>
              </a:rPr>
              <a:t>El objetivo principal de </a:t>
            </a:r>
            <a:r>
              <a:rPr lang="es-ES" sz="2000" dirty="0" err="1">
                <a:solidFill>
                  <a:srgbClr val="0070C0"/>
                </a:solidFill>
                <a:latin typeface="Lato" panose="020F0502020204030203" pitchFamily="34" charset="0"/>
              </a:rPr>
              <a:t>DevSecOps</a:t>
            </a:r>
            <a:r>
              <a:rPr lang="es-ES" sz="2000" dirty="0">
                <a:solidFill>
                  <a:srgbClr val="0070C0"/>
                </a:solidFill>
                <a:latin typeface="Lato" panose="020F0502020204030203" pitchFamily="34" charset="0"/>
              </a:rPr>
              <a:t> es crear un enfoque proactivo para abordar la seguridad, evitando retrasos y problemas de seguridad en las fases finales del desarrollo.</a:t>
            </a:r>
          </a:p>
        </p:txBody>
      </p:sp>
    </p:spTree>
    <p:extLst>
      <p:ext uri="{BB962C8B-B14F-4D97-AF65-F5344CB8AC3E}">
        <p14:creationId xmlns:p14="http://schemas.microsoft.com/office/powerpoint/2010/main" val="1645409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22"/>
          <p:cNvSpPr txBox="1"/>
          <p:nvPr/>
        </p:nvSpPr>
        <p:spPr>
          <a:xfrm>
            <a:off x="346366" y="274833"/>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Beneficios de </a:t>
            </a:r>
            <a:r>
              <a:rPr lang="es-ES" sz="2800" b="1" i="0" u="none" strike="noStrike" cap="none" dirty="0" err="1">
                <a:solidFill>
                  <a:srgbClr val="FF4D00"/>
                </a:solidFill>
                <a:latin typeface="Lato"/>
                <a:ea typeface="Lato"/>
                <a:cs typeface="Lato"/>
                <a:sym typeface="Lato"/>
              </a:rPr>
              <a:t>DevSecOps</a:t>
            </a:r>
            <a:endParaRPr dirty="0"/>
          </a:p>
        </p:txBody>
      </p:sp>
      <p:sp>
        <p:nvSpPr>
          <p:cNvPr id="115" name="Google Shape;115;p22"/>
          <p:cNvSpPr txBox="1"/>
          <p:nvPr/>
        </p:nvSpPr>
        <p:spPr>
          <a:xfrm>
            <a:off x="346366" y="1607126"/>
            <a:ext cx="10829634" cy="3787833"/>
          </a:xfrm>
          <a:prstGeom prst="rect">
            <a:avLst/>
          </a:prstGeom>
          <a:noFill/>
          <a:ln>
            <a:noFill/>
          </a:ln>
        </p:spPr>
        <p:txBody>
          <a:bodyPr spcFirstLastPara="1" wrap="square" lIns="91425" tIns="45700" rIns="91425" bIns="45700" anchor="t" anchorCtr="0">
            <a:noAutofit/>
          </a:bodyPr>
          <a:lstStyle/>
          <a:p>
            <a:pPr algn="just"/>
            <a:r>
              <a:rPr lang="es-ES" sz="2000" b="1" dirty="0">
                <a:solidFill>
                  <a:srgbClr val="0070C0"/>
                </a:solidFill>
                <a:latin typeface="Lato" panose="020F0502020204030203" pitchFamily="34" charset="0"/>
              </a:rPr>
              <a:t>Mayor seguridad: </a:t>
            </a:r>
            <a:r>
              <a:rPr lang="es-ES" sz="2000" dirty="0">
                <a:solidFill>
                  <a:srgbClr val="0070C0"/>
                </a:solidFill>
                <a:latin typeface="Lato" panose="020F0502020204030203" pitchFamily="34" charset="0"/>
              </a:rPr>
              <a:t>Al integrar la seguridad desde el principio, </a:t>
            </a:r>
            <a:r>
              <a:rPr lang="es-ES" sz="2000" dirty="0" err="1">
                <a:solidFill>
                  <a:srgbClr val="0070C0"/>
                </a:solidFill>
                <a:latin typeface="Lato" panose="020F0502020204030203" pitchFamily="34" charset="0"/>
              </a:rPr>
              <a:t>DevSecOps</a:t>
            </a:r>
            <a:r>
              <a:rPr lang="es-ES" sz="2000" dirty="0">
                <a:solidFill>
                  <a:srgbClr val="0070C0"/>
                </a:solidFill>
                <a:latin typeface="Lato" panose="020F0502020204030203" pitchFamily="34" charset="0"/>
              </a:rPr>
              <a:t> ayuda a identificar y abordar los problemas de seguridad de manera más temprana en el ciclo de desarrollo, reduciendo los riesgos y las vulnerabilidades en el software.</a:t>
            </a:r>
          </a:p>
          <a:p>
            <a:pPr algn="just"/>
            <a:endParaRPr lang="es-ES" sz="2000" dirty="0">
              <a:solidFill>
                <a:srgbClr val="0070C0"/>
              </a:solidFill>
              <a:latin typeface="Lato" panose="020F0502020204030203" pitchFamily="34" charset="0"/>
            </a:endParaRPr>
          </a:p>
          <a:p>
            <a:pPr algn="just"/>
            <a:r>
              <a:rPr lang="es-ES" sz="2000" b="1" dirty="0">
                <a:solidFill>
                  <a:srgbClr val="0070C0"/>
                </a:solidFill>
                <a:latin typeface="Lato" panose="020F0502020204030203" pitchFamily="34" charset="0"/>
              </a:rPr>
              <a:t>Mayor agilidad</a:t>
            </a:r>
            <a:r>
              <a:rPr lang="es-ES" sz="2000" dirty="0">
                <a:solidFill>
                  <a:srgbClr val="0070C0"/>
                </a:solidFill>
                <a:latin typeface="Lato" panose="020F0502020204030203" pitchFamily="34" charset="0"/>
              </a:rPr>
              <a:t>: </a:t>
            </a:r>
            <a:r>
              <a:rPr lang="es-ES" sz="2000" dirty="0" err="1">
                <a:solidFill>
                  <a:srgbClr val="0070C0"/>
                </a:solidFill>
                <a:latin typeface="Lato" panose="020F0502020204030203" pitchFamily="34" charset="0"/>
              </a:rPr>
              <a:t>DevSecOps</a:t>
            </a:r>
            <a:r>
              <a:rPr lang="es-ES" sz="2000" dirty="0">
                <a:solidFill>
                  <a:srgbClr val="0070C0"/>
                </a:solidFill>
                <a:latin typeface="Lato" panose="020F0502020204030203" pitchFamily="34" charset="0"/>
              </a:rPr>
              <a:t> permite un desarrollo y despliegue más rápidos y frecuentes, ya que las pruebas de seguridad se automatizan y se incorporan en los flujos de trabajo, evitando retrasos innecesarios.</a:t>
            </a:r>
          </a:p>
          <a:p>
            <a:pPr algn="just"/>
            <a:endParaRPr lang="es-ES" sz="2000" dirty="0">
              <a:solidFill>
                <a:srgbClr val="0070C0"/>
              </a:solidFill>
              <a:latin typeface="Lato" panose="020F0502020204030203" pitchFamily="34" charset="0"/>
            </a:endParaRPr>
          </a:p>
          <a:p>
            <a:pPr algn="just"/>
            <a:r>
              <a:rPr lang="es-ES" sz="2000" b="1" dirty="0">
                <a:solidFill>
                  <a:srgbClr val="0070C0"/>
                </a:solidFill>
                <a:latin typeface="Lato" panose="020F0502020204030203" pitchFamily="34" charset="0"/>
              </a:rPr>
              <a:t>Mayor colaboración: </a:t>
            </a:r>
            <a:r>
              <a:rPr lang="es-ES" sz="2000" dirty="0" err="1">
                <a:solidFill>
                  <a:srgbClr val="0070C0"/>
                </a:solidFill>
                <a:latin typeface="Lato" panose="020F0502020204030203" pitchFamily="34" charset="0"/>
              </a:rPr>
              <a:t>DevSecOps</a:t>
            </a:r>
            <a:r>
              <a:rPr lang="es-ES" sz="2000" dirty="0">
                <a:solidFill>
                  <a:srgbClr val="0070C0"/>
                </a:solidFill>
                <a:latin typeface="Lato" panose="020F0502020204030203" pitchFamily="34" charset="0"/>
              </a:rPr>
              <a:t> fomenta la colaboración continua entre los equipos de desarrollo, operaciones y seguridad, mejorando la comunicación y evitando la fragmentación en los procesos de desarrollo.</a:t>
            </a:r>
            <a:endParaRPr lang="es-ES" sz="2800" b="0" i="0" dirty="0">
              <a:solidFill>
                <a:srgbClr val="1D1C1D"/>
              </a:solidFill>
              <a:effectLst/>
              <a:latin typeface="Slack-Lato"/>
            </a:endParaRPr>
          </a:p>
        </p:txBody>
      </p:sp>
    </p:spTree>
    <p:extLst>
      <p:ext uri="{BB962C8B-B14F-4D97-AF65-F5344CB8AC3E}">
        <p14:creationId xmlns:p14="http://schemas.microsoft.com/office/powerpoint/2010/main" val="639777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22"/>
          <p:cNvSpPr txBox="1"/>
          <p:nvPr/>
        </p:nvSpPr>
        <p:spPr>
          <a:xfrm>
            <a:off x="346366" y="274833"/>
            <a:ext cx="5663474"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Beneficios de </a:t>
            </a:r>
            <a:r>
              <a:rPr lang="es-ES" sz="2800" b="1" i="0" u="none" strike="noStrike" cap="none" dirty="0" err="1">
                <a:solidFill>
                  <a:srgbClr val="FF4D00"/>
                </a:solidFill>
                <a:latin typeface="Lato"/>
                <a:ea typeface="Lato"/>
                <a:cs typeface="Lato"/>
                <a:sym typeface="Lato"/>
              </a:rPr>
              <a:t>DevSecOps</a:t>
            </a:r>
            <a:endParaRPr dirty="0"/>
          </a:p>
        </p:txBody>
      </p:sp>
      <p:sp>
        <p:nvSpPr>
          <p:cNvPr id="115" name="Google Shape;115;p22"/>
          <p:cNvSpPr txBox="1"/>
          <p:nvPr/>
        </p:nvSpPr>
        <p:spPr>
          <a:xfrm>
            <a:off x="346366" y="1990437"/>
            <a:ext cx="10829634" cy="3333055"/>
          </a:xfrm>
          <a:prstGeom prst="rect">
            <a:avLst/>
          </a:prstGeom>
          <a:noFill/>
          <a:ln>
            <a:noFill/>
          </a:ln>
        </p:spPr>
        <p:txBody>
          <a:bodyPr spcFirstLastPara="1" wrap="square" lIns="91425" tIns="45700" rIns="91425" bIns="45700" anchor="t" anchorCtr="0">
            <a:noAutofit/>
          </a:bodyPr>
          <a:lstStyle/>
          <a:p>
            <a:pPr algn="just"/>
            <a:endParaRPr lang="es-ES" sz="2000" dirty="0">
              <a:solidFill>
                <a:srgbClr val="0070C0"/>
              </a:solidFill>
              <a:latin typeface="Lato" panose="020F0502020204030203" pitchFamily="34" charset="0"/>
              <a:ea typeface="Lato" panose="020F0502020204030203" pitchFamily="34" charset="0"/>
              <a:cs typeface="Lato" panose="020F0502020204030203" pitchFamily="34" charset="0"/>
            </a:endParaRPr>
          </a:p>
          <a:p>
            <a:pPr algn="just"/>
            <a:r>
              <a:rPr lang="es-ES" sz="2000" b="1" dirty="0">
                <a:solidFill>
                  <a:srgbClr val="0070C0"/>
                </a:solidFill>
                <a:latin typeface="Lato" panose="020F0502020204030203" pitchFamily="34" charset="0"/>
                <a:ea typeface="Lato" panose="020F0502020204030203" pitchFamily="34" charset="0"/>
                <a:cs typeface="Lato" panose="020F0502020204030203" pitchFamily="34" charset="0"/>
              </a:rPr>
              <a:t>Cumplimiento normativo</a:t>
            </a:r>
            <a:r>
              <a:rPr lang="es-ES" sz="2000" dirty="0">
                <a:solidFill>
                  <a:srgbClr val="0070C0"/>
                </a:solidFill>
                <a:latin typeface="Lato" panose="020F0502020204030203" pitchFamily="34" charset="0"/>
                <a:ea typeface="Lato" panose="020F0502020204030203" pitchFamily="34" charset="0"/>
                <a:cs typeface="Lato" panose="020F0502020204030203" pitchFamily="34" charset="0"/>
              </a:rPr>
              <a:t>: Al incluir la seguridad desde el principio, </a:t>
            </a:r>
            <a:r>
              <a:rPr lang="es-ES" sz="2000" dirty="0" err="1">
                <a:solidFill>
                  <a:srgbClr val="0070C0"/>
                </a:solidFill>
                <a:latin typeface="Lato" panose="020F0502020204030203" pitchFamily="34" charset="0"/>
                <a:ea typeface="Lato" panose="020F0502020204030203" pitchFamily="34" charset="0"/>
                <a:cs typeface="Lato" panose="020F0502020204030203" pitchFamily="34" charset="0"/>
              </a:rPr>
              <a:t>DevSecOps</a:t>
            </a:r>
            <a:r>
              <a:rPr lang="es-ES" sz="2000" dirty="0">
                <a:solidFill>
                  <a:srgbClr val="0070C0"/>
                </a:solidFill>
                <a:latin typeface="Lato" panose="020F0502020204030203" pitchFamily="34" charset="0"/>
                <a:ea typeface="Lato" panose="020F0502020204030203" pitchFamily="34" charset="0"/>
                <a:cs typeface="Lato" panose="020F0502020204030203" pitchFamily="34" charset="0"/>
              </a:rPr>
              <a:t> facilita el cumplimiento de los requisitos normativos y las políticas de seguridad, reduciendo el riesgo de infracciones y sanciones.</a:t>
            </a:r>
          </a:p>
          <a:p>
            <a:pPr algn="just"/>
            <a:endParaRPr lang="es-ES" sz="2000" dirty="0">
              <a:solidFill>
                <a:srgbClr val="0070C0"/>
              </a:solidFill>
              <a:latin typeface="Lato" panose="020F0502020204030203" pitchFamily="34" charset="0"/>
              <a:ea typeface="Lato" panose="020F0502020204030203" pitchFamily="34" charset="0"/>
              <a:cs typeface="Lato" panose="020F0502020204030203" pitchFamily="34" charset="0"/>
            </a:endParaRPr>
          </a:p>
          <a:p>
            <a:pPr algn="just"/>
            <a:r>
              <a:rPr lang="es-ES" sz="2000" b="1" dirty="0">
                <a:solidFill>
                  <a:srgbClr val="0070C0"/>
                </a:solidFill>
                <a:latin typeface="Lato" panose="020F0502020204030203" pitchFamily="34" charset="0"/>
                <a:ea typeface="Lato" panose="020F0502020204030203" pitchFamily="34" charset="0"/>
                <a:cs typeface="Lato" panose="020F0502020204030203" pitchFamily="34" charset="0"/>
              </a:rPr>
              <a:t>Mayor calidad del software</a:t>
            </a:r>
            <a:r>
              <a:rPr lang="es-ES" sz="2000" dirty="0">
                <a:solidFill>
                  <a:srgbClr val="0070C0"/>
                </a:solidFill>
                <a:latin typeface="Lato" panose="020F0502020204030203" pitchFamily="34" charset="0"/>
                <a:ea typeface="Lato" panose="020F0502020204030203" pitchFamily="34" charset="0"/>
                <a:cs typeface="Lato" panose="020F0502020204030203" pitchFamily="34" charset="0"/>
              </a:rPr>
              <a:t>: Al abordar los problemas de seguridad desde el principio, </a:t>
            </a:r>
            <a:r>
              <a:rPr lang="es-ES" sz="2000" dirty="0" err="1">
                <a:solidFill>
                  <a:srgbClr val="0070C0"/>
                </a:solidFill>
                <a:latin typeface="Lato" panose="020F0502020204030203" pitchFamily="34" charset="0"/>
                <a:ea typeface="Lato" panose="020F0502020204030203" pitchFamily="34" charset="0"/>
                <a:cs typeface="Lato" panose="020F0502020204030203" pitchFamily="34" charset="0"/>
              </a:rPr>
              <a:t>DevSecOps</a:t>
            </a:r>
            <a:r>
              <a:rPr lang="es-ES" sz="2000" dirty="0">
                <a:solidFill>
                  <a:srgbClr val="0070C0"/>
                </a:solidFill>
                <a:latin typeface="Lato" panose="020F0502020204030203" pitchFamily="34" charset="0"/>
                <a:ea typeface="Lato" panose="020F0502020204030203" pitchFamily="34" charset="0"/>
                <a:cs typeface="Lato" panose="020F0502020204030203" pitchFamily="34" charset="0"/>
              </a:rPr>
              <a:t> ayuda a mejorar la calidad general del software, evitando la introducción de vulnerabilidades y mitigando los riesgos asociados con brechas de seguridad</a:t>
            </a:r>
            <a:r>
              <a:rPr lang="es-ES" sz="2800" b="0" i="0" dirty="0">
                <a:solidFill>
                  <a:srgbClr val="0070C0"/>
                </a:solidFill>
                <a:effectLst/>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368213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351638" y="110531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Historia</a:t>
            </a:r>
            <a:endParaRPr sz="4400" b="1" i="0" u="none" strike="noStrike" cap="none" dirty="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28"/>
          <p:cNvSpPr txBox="1"/>
          <p:nvPr/>
        </p:nvSpPr>
        <p:spPr>
          <a:xfrm>
            <a:off x="286368" y="253359"/>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Historia</a:t>
            </a:r>
            <a:endParaRPr dirty="0"/>
          </a:p>
        </p:txBody>
      </p:sp>
      <p:sp>
        <p:nvSpPr>
          <p:cNvPr id="155" name="Google Shape;155;p28"/>
          <p:cNvSpPr txBox="1"/>
          <p:nvPr/>
        </p:nvSpPr>
        <p:spPr>
          <a:xfrm>
            <a:off x="286368" y="1654629"/>
            <a:ext cx="10889631" cy="364889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2008</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Las semillas del movimiento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fueron plantadas durante la conferencia de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Agile</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2008 celebrada en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Toronto</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por el desarrollador de software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Patrick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Debois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quien tenía experiencia en múltiples funciones en una gran organización de la industria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TI</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como desarrollador, administrador de sistema, especialista de red, gerente de proyecto e incluso </a:t>
            </a:r>
            <a:r>
              <a:rPr lang="es-ES" sz="2000" b="0"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tester</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Él demostró que podía haber mejores maneras de obtener un gran trabajo al resolver los conflictos entre los equipos de desarrollo y operaciones. Pronto fue reconocido como el líder de la idea detrás del concepto de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y otros continuaron resolviendo estos desafíos.</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6" name="Título 1">
            <a:extLst>
              <a:ext uri="{FF2B5EF4-FFF2-40B4-BE49-F238E27FC236}">
                <a16:creationId xmlns:a16="http://schemas.microsoft.com/office/drawing/2014/main" id="{AAD72AC7-75A6-7D90-C48A-FD2E9F599228}"/>
              </a:ext>
            </a:extLst>
          </p:cNvPr>
          <p:cNvSpPr txBox="1">
            <a:spLocks/>
          </p:cNvSpPr>
          <p:nvPr/>
        </p:nvSpPr>
        <p:spPr>
          <a:xfrm>
            <a:off x="371475" y="312141"/>
            <a:ext cx="11449050" cy="48013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chemeClr val="accent2"/>
              </a:buClr>
              <a:buSzPts val="4000"/>
              <a:buFont typeface="Calibri"/>
              <a:buNone/>
              <a:defRPr sz="4000" b="1" i="0" u="none" strike="noStrike" cap="none">
                <a:solidFill>
                  <a:schemeClr val="accent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s-ES" sz="2800" dirty="0">
                <a:solidFill>
                  <a:srgbClr val="FF4D00"/>
                </a:solidFill>
                <a:latin typeface="Lato"/>
                <a:ea typeface="Lato"/>
                <a:cs typeface="Lato"/>
                <a:sym typeface="Lato"/>
              </a:rPr>
              <a:t>¿Quién es CertiProf</a:t>
            </a:r>
            <a:r>
              <a:rPr lang="es-ES" sz="2800" baseline="30000" dirty="0">
                <a:solidFill>
                  <a:srgbClr val="FF4D00"/>
                </a:solidFill>
                <a:latin typeface="Lato"/>
                <a:ea typeface="Lato"/>
                <a:cs typeface="Lato"/>
                <a:sym typeface="Lato"/>
              </a:rPr>
              <a:t>®</a:t>
            </a:r>
            <a:r>
              <a:rPr lang="es-ES" sz="2800" dirty="0">
                <a:solidFill>
                  <a:srgbClr val="FF4D00"/>
                </a:solidFill>
                <a:latin typeface="Lato"/>
                <a:ea typeface="Lato"/>
                <a:cs typeface="Lato"/>
                <a:sym typeface="Lato"/>
              </a:rPr>
              <a:t>?</a:t>
            </a:r>
            <a:endParaRPr lang="es-CO" sz="2800" dirty="0"/>
          </a:p>
        </p:txBody>
      </p:sp>
      <p:sp>
        <p:nvSpPr>
          <p:cNvPr id="7" name="Marcador de texto 3">
            <a:extLst>
              <a:ext uri="{FF2B5EF4-FFF2-40B4-BE49-F238E27FC236}">
                <a16:creationId xmlns:a16="http://schemas.microsoft.com/office/drawing/2014/main" id="{7408C507-8D3F-A3BF-83EB-8CF807A73365}"/>
              </a:ext>
            </a:extLst>
          </p:cNvPr>
          <p:cNvSpPr txBox="1">
            <a:spLocks/>
          </p:cNvSpPr>
          <p:nvPr/>
        </p:nvSpPr>
        <p:spPr>
          <a:xfrm>
            <a:off x="371475" y="1389656"/>
            <a:ext cx="11522075" cy="407868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CO" sz="1800" b="1" dirty="0">
                <a:solidFill>
                  <a:srgbClr val="0070C0"/>
                </a:solidFill>
                <a:latin typeface="Lato" panose="020F0502020204030203" pitchFamily="34" charset="77"/>
              </a:rPr>
              <a:t>CertiProf® es una entidad certificadora fundada en los Estados Unidos en 2015, ubicada actualmente en </a:t>
            </a:r>
            <a:r>
              <a:rPr lang="es-CO" sz="1800" b="1" dirty="0" err="1">
                <a:solidFill>
                  <a:srgbClr val="0070C0"/>
                </a:solidFill>
                <a:latin typeface="Lato" panose="020F0502020204030203" pitchFamily="34" charset="77"/>
              </a:rPr>
              <a:t>Sunrise</a:t>
            </a:r>
            <a:r>
              <a:rPr lang="es-CO" sz="1800" b="1" dirty="0">
                <a:solidFill>
                  <a:srgbClr val="0070C0"/>
                </a:solidFill>
                <a:latin typeface="Lato" panose="020F0502020204030203" pitchFamily="34" charset="77"/>
              </a:rPr>
              <a:t>, Florida.</a:t>
            </a:r>
          </a:p>
          <a:p>
            <a:pPr algn="just"/>
            <a:br>
              <a:rPr lang="es-CO" sz="1800" dirty="0">
                <a:solidFill>
                  <a:srgbClr val="0070C0"/>
                </a:solidFill>
                <a:latin typeface="Lato" panose="020F0502020204030203" pitchFamily="34" charset="77"/>
              </a:rPr>
            </a:br>
            <a:r>
              <a:rPr lang="es-CO" sz="1800" b="1" dirty="0">
                <a:solidFill>
                  <a:srgbClr val="0070C0"/>
                </a:solidFill>
                <a:latin typeface="Lato" panose="020F0502020204030203" pitchFamily="34" charset="77"/>
              </a:rPr>
              <a:t>Nuestra filosofía se basa en la creación de conocimiento en comunidad y para ello su red colaborativa está conformada por:</a:t>
            </a:r>
          </a:p>
          <a:p>
            <a:pPr algn="just"/>
            <a:endParaRPr lang="es-CO" sz="1800" b="1" dirty="0">
              <a:solidFill>
                <a:srgbClr val="0070C0"/>
              </a:solidFill>
              <a:latin typeface="Lato" panose="020F0502020204030203" pitchFamily="34" charset="77"/>
            </a:endParaRPr>
          </a:p>
          <a:p>
            <a:pPr marL="285750" indent="-285750" algn="just">
              <a:buFont typeface="Arial" panose="020B0604020202020204" pitchFamily="34" charset="0"/>
              <a:buChar char="•"/>
            </a:pPr>
            <a:r>
              <a:rPr lang="es-CO" sz="1800" b="1" dirty="0">
                <a:solidFill>
                  <a:srgbClr val="0070C0"/>
                </a:solidFill>
                <a:latin typeface="Lato" panose="020F0502020204030203" pitchFamily="34" charset="77"/>
              </a:rPr>
              <a:t>Nuestros </a:t>
            </a:r>
            <a:r>
              <a:rPr lang="es-CO" sz="1800" b="1" dirty="0" err="1">
                <a:solidFill>
                  <a:srgbClr val="0070C0"/>
                </a:solidFill>
                <a:latin typeface="Lato" panose="020F0502020204030203" pitchFamily="34" charset="77"/>
              </a:rPr>
              <a:t>Lifelong</a:t>
            </a:r>
            <a:r>
              <a:rPr lang="es-CO" sz="1800" b="1" dirty="0">
                <a:solidFill>
                  <a:srgbClr val="0070C0"/>
                </a:solidFill>
                <a:latin typeface="Lato" panose="020F0502020204030203" pitchFamily="34" charset="77"/>
              </a:rPr>
              <a:t> </a:t>
            </a:r>
            <a:r>
              <a:rPr lang="es-CO" sz="1800" b="1" dirty="0" err="1">
                <a:solidFill>
                  <a:srgbClr val="0070C0"/>
                </a:solidFill>
                <a:latin typeface="Lato" panose="020F0502020204030203" pitchFamily="34" charset="77"/>
              </a:rPr>
              <a:t>Learners</a:t>
            </a:r>
            <a:r>
              <a:rPr lang="es-CO" sz="1800" b="1" dirty="0">
                <a:solidFill>
                  <a:srgbClr val="0070C0"/>
                </a:solidFill>
                <a:latin typeface="Lato" panose="020F0502020204030203" pitchFamily="34" charset="77"/>
              </a:rPr>
              <a:t> (LLL) </a:t>
            </a:r>
            <a:r>
              <a:rPr lang="es-CO" sz="1800" dirty="0">
                <a:solidFill>
                  <a:srgbClr val="0070C0"/>
                </a:solidFill>
                <a:latin typeface="Lato" panose="020F0502020204030203" pitchFamily="34" charset="77"/>
              </a:rPr>
              <a:t>se identifican como Aprendices Continuos, lo que demuestra su compromiso inquebrantable con el aprendizaje permanente, que es de vital importancia en el mundo digital en constante cambio y expansión de hoy. Independientemente de si ganan o no el examen.</a:t>
            </a:r>
          </a:p>
          <a:p>
            <a:pPr marL="285750" indent="-285750" algn="just">
              <a:buFont typeface="Arial" panose="020B0604020202020204" pitchFamily="34" charset="0"/>
              <a:buChar char="•"/>
            </a:pPr>
            <a:r>
              <a:rPr lang="es-CO" sz="1800" dirty="0">
                <a:solidFill>
                  <a:srgbClr val="0070C0"/>
                </a:solidFill>
                <a:latin typeface="Lato" panose="020F0502020204030203" pitchFamily="34" charset="77"/>
              </a:rPr>
              <a:t>Las universidades, centros de formación, y facilitadores en todo el mundo forman parte de nuestra red de aliados </a:t>
            </a:r>
            <a:r>
              <a:rPr lang="es-CO" sz="1800" b="1" dirty="0" err="1">
                <a:solidFill>
                  <a:srgbClr val="0070C0"/>
                </a:solidFill>
                <a:latin typeface="Lato" panose="020F0502020204030203" pitchFamily="34" charset="77"/>
              </a:rPr>
              <a:t>ATPs</a:t>
            </a:r>
            <a:r>
              <a:rPr lang="es-CO" sz="1800" b="1" dirty="0">
                <a:solidFill>
                  <a:srgbClr val="0070C0"/>
                </a:solidFill>
                <a:latin typeface="Lato" panose="020F0502020204030203" pitchFamily="34" charset="77"/>
              </a:rPr>
              <a:t> (</a:t>
            </a:r>
            <a:r>
              <a:rPr lang="es-CO" sz="1800" b="1" dirty="0" err="1">
                <a:solidFill>
                  <a:srgbClr val="0070C0"/>
                </a:solidFill>
                <a:latin typeface="Lato" panose="020F0502020204030203" pitchFamily="34" charset="77"/>
              </a:rPr>
              <a:t>Authorized</a:t>
            </a:r>
            <a:r>
              <a:rPr lang="es-CO" sz="1800" b="1" dirty="0">
                <a:solidFill>
                  <a:srgbClr val="0070C0"/>
                </a:solidFill>
                <a:latin typeface="Lato" panose="020F0502020204030203" pitchFamily="34" charset="77"/>
              </a:rPr>
              <a:t> Training </a:t>
            </a:r>
            <a:r>
              <a:rPr lang="es-CO" sz="1800" b="1" dirty="0" err="1">
                <a:solidFill>
                  <a:srgbClr val="0070C0"/>
                </a:solidFill>
                <a:latin typeface="Lato" panose="020F0502020204030203" pitchFamily="34" charset="77"/>
              </a:rPr>
              <a:t>Partners</a:t>
            </a:r>
            <a:r>
              <a:rPr lang="es-CO" sz="1800" b="1" dirty="0">
                <a:solidFill>
                  <a:srgbClr val="0070C0"/>
                </a:solidFill>
                <a:latin typeface="Lato" panose="020F0502020204030203" pitchFamily="34" charset="77"/>
              </a:rPr>
              <a:t>.)</a:t>
            </a:r>
          </a:p>
          <a:p>
            <a:pPr marL="285750" indent="-285750" algn="just">
              <a:buFont typeface="Arial" panose="020B0604020202020204" pitchFamily="34" charset="0"/>
              <a:buChar char="•"/>
            </a:pPr>
            <a:r>
              <a:rPr lang="es-CO" sz="1800" b="1" dirty="0">
                <a:solidFill>
                  <a:srgbClr val="0070C0"/>
                </a:solidFill>
                <a:latin typeface="Lato" panose="020F0502020204030203" pitchFamily="34" charset="77"/>
              </a:rPr>
              <a:t>Los autores (</a:t>
            </a:r>
            <a:r>
              <a:rPr lang="es-CO" sz="1800" b="1" dirty="0" err="1">
                <a:solidFill>
                  <a:srgbClr val="0070C0"/>
                </a:solidFill>
                <a:latin typeface="Lato" panose="020F0502020204030203" pitchFamily="34" charset="77"/>
              </a:rPr>
              <a:t>co-creadores</a:t>
            </a:r>
            <a:r>
              <a:rPr lang="es-CO" sz="1800" b="1" dirty="0">
                <a:solidFill>
                  <a:srgbClr val="0070C0"/>
                </a:solidFill>
                <a:latin typeface="Lato" panose="020F0502020204030203" pitchFamily="34" charset="77"/>
              </a:rPr>
              <a:t>) </a:t>
            </a:r>
            <a:r>
              <a:rPr lang="es-CO" sz="1800" dirty="0">
                <a:solidFill>
                  <a:srgbClr val="0070C0"/>
                </a:solidFill>
                <a:latin typeface="Lato" panose="020F0502020204030203" pitchFamily="34" charset="77"/>
              </a:rPr>
              <a:t>son expertos de la industria o practicantes que, con su conocimiento, desarrollan contenidos para la creación de nuevas certificaciones que respondan a las necesidades de la industria.</a:t>
            </a:r>
          </a:p>
          <a:p>
            <a:pPr marL="285750" indent="-285750" algn="just">
              <a:buFont typeface="Arial" panose="020B0604020202020204" pitchFamily="34" charset="0"/>
              <a:buChar char="•"/>
            </a:pPr>
            <a:r>
              <a:rPr lang="es-CO" sz="1800" b="1" dirty="0">
                <a:solidFill>
                  <a:srgbClr val="0070C0"/>
                </a:solidFill>
                <a:latin typeface="Lato" panose="020F0502020204030203" pitchFamily="34" charset="77"/>
              </a:rPr>
              <a:t>Personal Interno: </a:t>
            </a:r>
            <a:r>
              <a:rPr lang="es-CO" sz="1800" dirty="0">
                <a:solidFill>
                  <a:srgbClr val="0070C0"/>
                </a:solidFill>
                <a:latin typeface="Lato" panose="020F0502020204030203" pitchFamily="34" charset="77"/>
              </a:rPr>
              <a:t>Nuestro equipo distribuido con operaciones en India, Brasil, Colombia y Estados Unidos está a cargo de superar obstáculos, encontrar soluciones y entregar resultados excepcionales.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2" name="Google Shape;162;p29"/>
          <p:cNvSpPr txBox="1"/>
          <p:nvPr/>
        </p:nvSpPr>
        <p:spPr>
          <a:xfrm>
            <a:off x="286368" y="1419498"/>
            <a:ext cx="10889632" cy="436299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2009</a:t>
            </a:r>
            <a:endParaRPr dirty="0">
              <a:solidFill>
                <a:srgbClr val="0070C0"/>
              </a:solidFill>
            </a:endParaRPr>
          </a:p>
          <a:p>
            <a:pPr marL="0" marR="0" lvl="0" indent="0" algn="just" rtl="0">
              <a:lnSpc>
                <a:spcPct val="100000"/>
              </a:lnSpc>
              <a:spcBef>
                <a:spcPts val="120"/>
              </a:spcBef>
              <a:spcAft>
                <a:spcPts val="0"/>
              </a:spcAft>
              <a:buClr>
                <a:schemeClr val="dk1"/>
              </a:buClr>
              <a:buSzPts val="1200"/>
              <a:buFont typeface="Arial"/>
              <a:buNone/>
            </a:pPr>
            <a:endParaRPr sz="12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John </a:t>
            </a:r>
            <a:r>
              <a:rPr lang="es-ES" sz="2000" b="1" i="0" u="none" strike="noStrike" cap="none" dirty="0" err="1">
                <a:solidFill>
                  <a:srgbClr val="0070C0"/>
                </a:solidFill>
                <a:latin typeface="Lato"/>
                <a:ea typeface="Lato"/>
                <a:cs typeface="Lato"/>
                <a:sym typeface="Lato"/>
              </a:rPr>
              <a:t>Allspaw</a:t>
            </a:r>
            <a:r>
              <a:rPr lang="es-ES" sz="2000" b="1" i="0" u="none" strike="noStrike" cap="none" dirty="0">
                <a:solidFill>
                  <a:srgbClr val="0070C0"/>
                </a:solidFill>
                <a:latin typeface="Lato"/>
                <a:ea typeface="Lato"/>
                <a:cs typeface="Lato"/>
                <a:sym typeface="Lato"/>
              </a:rPr>
              <a:t> </a:t>
            </a:r>
            <a:r>
              <a:rPr lang="es-ES" sz="2000" b="0" i="0" u="none" strike="noStrike" cap="none" dirty="0">
                <a:solidFill>
                  <a:srgbClr val="0070C0"/>
                </a:solidFill>
                <a:latin typeface="Lato"/>
                <a:ea typeface="Lato"/>
                <a:cs typeface="Lato"/>
                <a:sym typeface="Lato"/>
              </a:rPr>
              <a:t>y </a:t>
            </a:r>
            <a:r>
              <a:rPr lang="es-ES" sz="2000" b="1" i="0" u="none" strike="noStrike" cap="none" dirty="0">
                <a:solidFill>
                  <a:srgbClr val="0070C0"/>
                </a:solidFill>
                <a:latin typeface="Lato"/>
                <a:ea typeface="Lato"/>
                <a:cs typeface="Lato"/>
                <a:sym typeface="Lato"/>
              </a:rPr>
              <a:t>Paul </a:t>
            </a:r>
            <a:r>
              <a:rPr lang="es-ES" sz="2000" b="1" i="0" u="none" strike="noStrike" cap="none" dirty="0" err="1">
                <a:solidFill>
                  <a:srgbClr val="0070C0"/>
                </a:solidFill>
                <a:latin typeface="Lato"/>
                <a:ea typeface="Lato"/>
                <a:cs typeface="Lato"/>
                <a:sym typeface="Lato"/>
              </a:rPr>
              <a:t>Hammond</a:t>
            </a:r>
            <a:r>
              <a:rPr lang="es-ES" sz="2000" b="0" i="0" u="none" strike="noStrike" cap="none" dirty="0">
                <a:solidFill>
                  <a:srgbClr val="0070C0"/>
                </a:solidFill>
                <a:latin typeface="Lato"/>
                <a:ea typeface="Lato"/>
                <a:cs typeface="Lato"/>
                <a:sym typeface="Lato"/>
              </a:rPr>
              <a:t>, dos empleados en jefe de </a:t>
            </a:r>
            <a:r>
              <a:rPr lang="es-ES" sz="2000" b="1" i="0" u="none" strike="noStrike" cap="none" dirty="0" err="1">
                <a:solidFill>
                  <a:srgbClr val="0070C0"/>
                </a:solidFill>
                <a:latin typeface="Lato"/>
                <a:ea typeface="Lato"/>
                <a:cs typeface="Lato"/>
                <a:sym typeface="Lato"/>
              </a:rPr>
              <a:t>Flickr</a:t>
            </a:r>
            <a:r>
              <a:rPr lang="es-ES" sz="2000" b="0" i="0" u="none" strike="noStrike" cap="none" dirty="0">
                <a:solidFill>
                  <a:srgbClr val="0070C0"/>
                </a:solidFill>
                <a:latin typeface="Lato"/>
                <a:ea typeface="Lato"/>
                <a:cs typeface="Lato"/>
                <a:sym typeface="Lato"/>
              </a:rPr>
              <a:t>, presentaron una charla clave, titulada </a:t>
            </a:r>
            <a:r>
              <a:rPr lang="es-ES" sz="2000" b="0" i="1" u="none" strike="noStrike" cap="none" dirty="0">
                <a:solidFill>
                  <a:srgbClr val="0070C0"/>
                </a:solidFill>
                <a:latin typeface="Lato"/>
                <a:ea typeface="Lato"/>
                <a:cs typeface="Lato"/>
                <a:sym typeface="Lato"/>
              </a:rPr>
              <a:t>“Diez despliegues en el día: cooperación de </a:t>
            </a:r>
            <a:r>
              <a:rPr lang="es-ES" sz="2000" b="0" i="1" u="none" strike="noStrike" cap="none" dirty="0" err="1">
                <a:solidFill>
                  <a:srgbClr val="0070C0"/>
                </a:solidFill>
                <a:latin typeface="Lato"/>
                <a:ea typeface="Lato"/>
                <a:cs typeface="Lato"/>
                <a:sym typeface="Lato"/>
              </a:rPr>
              <a:t>Dev</a:t>
            </a:r>
            <a:r>
              <a:rPr lang="es-ES" sz="2000" b="0" i="1" u="none" strike="noStrike" cap="none" dirty="0">
                <a:solidFill>
                  <a:srgbClr val="0070C0"/>
                </a:solidFill>
                <a:latin typeface="Lato"/>
                <a:ea typeface="Lato"/>
                <a:cs typeface="Lato"/>
                <a:sym typeface="Lato"/>
              </a:rPr>
              <a:t> y </a:t>
            </a:r>
            <a:r>
              <a:rPr lang="es-ES" sz="2000" b="0" i="1" u="none" strike="noStrike" cap="none" dirty="0" err="1">
                <a:solidFill>
                  <a:srgbClr val="0070C0"/>
                </a:solidFill>
                <a:latin typeface="Lato"/>
                <a:ea typeface="Lato"/>
                <a:cs typeface="Lato"/>
                <a:sym typeface="Lato"/>
              </a:rPr>
              <a:t>Ops</a:t>
            </a:r>
            <a:r>
              <a:rPr lang="es-ES" sz="2000" b="0" i="1" u="none" strike="noStrike" cap="none" dirty="0">
                <a:solidFill>
                  <a:srgbClr val="0070C0"/>
                </a:solidFill>
                <a:latin typeface="Lato"/>
                <a:ea typeface="Lato"/>
                <a:cs typeface="Lato"/>
                <a:sym typeface="Lato"/>
              </a:rPr>
              <a:t> en </a:t>
            </a:r>
            <a:r>
              <a:rPr lang="es-ES" sz="2000" b="0" i="1" u="none" strike="noStrike" cap="none" dirty="0" err="1">
                <a:solidFill>
                  <a:srgbClr val="0070C0"/>
                </a:solidFill>
                <a:latin typeface="Lato"/>
                <a:ea typeface="Lato"/>
                <a:cs typeface="Lato"/>
                <a:sym typeface="Lato"/>
              </a:rPr>
              <a:t>Flickr</a:t>
            </a:r>
            <a:r>
              <a:rPr lang="es-ES" sz="2000" b="0" i="1" u="none" strike="noStrike" cap="none" dirty="0">
                <a:solidFill>
                  <a:srgbClr val="0070C0"/>
                </a:solidFill>
                <a:latin typeface="Lato"/>
                <a:ea typeface="Lato"/>
                <a:cs typeface="Lato"/>
                <a:sym typeface="Lato"/>
              </a:rPr>
              <a:t>”</a:t>
            </a:r>
            <a:r>
              <a:rPr lang="es-ES" sz="2000" b="0" i="0" u="none" strike="noStrike" cap="none" dirty="0">
                <a:solidFill>
                  <a:srgbClr val="0070C0"/>
                </a:solidFill>
                <a:latin typeface="Lato"/>
                <a:ea typeface="Lato"/>
                <a:cs typeface="Lato"/>
                <a:sym typeface="Lato"/>
              </a:rPr>
              <a:t>. En esta charla </a:t>
            </a:r>
            <a:r>
              <a:rPr lang="es-ES" sz="2000" b="1" i="0" u="none" strike="noStrike" cap="none" dirty="0" err="1">
                <a:solidFill>
                  <a:srgbClr val="0070C0"/>
                </a:solidFill>
                <a:latin typeface="Lato"/>
                <a:ea typeface="Lato"/>
                <a:cs typeface="Lato"/>
                <a:sym typeface="Lato"/>
              </a:rPr>
              <a:t>Allspaw</a:t>
            </a:r>
            <a:r>
              <a:rPr lang="es-ES" sz="2000" b="0" i="0" u="none" strike="noStrike" cap="none" dirty="0">
                <a:solidFill>
                  <a:srgbClr val="0070C0"/>
                </a:solidFill>
                <a:latin typeface="Lato"/>
                <a:ea typeface="Lato"/>
                <a:cs typeface="Lato"/>
                <a:sym typeface="Lato"/>
              </a:rPr>
              <a:t> y </a:t>
            </a:r>
            <a:r>
              <a:rPr lang="es-ES" sz="2000" b="1" i="0" u="none" strike="noStrike" cap="none" dirty="0" err="1">
                <a:solidFill>
                  <a:srgbClr val="0070C0"/>
                </a:solidFill>
                <a:latin typeface="Lato"/>
                <a:ea typeface="Lato"/>
                <a:cs typeface="Lato"/>
                <a:sym typeface="Lato"/>
              </a:rPr>
              <a:t>Hammond</a:t>
            </a:r>
            <a:r>
              <a:rPr lang="es-ES" sz="2000" b="0" i="0" u="none" strike="noStrike" cap="none" dirty="0">
                <a:solidFill>
                  <a:srgbClr val="0070C0"/>
                </a:solidFill>
                <a:latin typeface="Lato"/>
                <a:ea typeface="Lato"/>
                <a:cs typeface="Lato"/>
                <a:sym typeface="Lato"/>
              </a:rPr>
              <a:t> señalaron poderosamente como el conflicto llevó a </a:t>
            </a:r>
            <a:r>
              <a:rPr lang="es-ES" sz="2000" b="0" i="1" u="none" strike="noStrike" cap="none" dirty="0">
                <a:solidFill>
                  <a:srgbClr val="0070C0"/>
                </a:solidFill>
                <a:latin typeface="Lato"/>
                <a:ea typeface="Lato"/>
                <a:cs typeface="Lato"/>
                <a:sym typeface="Lato"/>
              </a:rPr>
              <a:t>“apuntarse con el dedo” </a:t>
            </a:r>
            <a:r>
              <a:rPr lang="es-ES" sz="2000" b="0" i="0" u="none" strike="noStrike" cap="none" dirty="0">
                <a:solidFill>
                  <a:srgbClr val="0070C0"/>
                </a:solidFill>
                <a:latin typeface="Lato"/>
                <a:ea typeface="Lato"/>
                <a:cs typeface="Lato"/>
                <a:sym typeface="Lato"/>
              </a:rPr>
              <a:t>entre los desarrolladores y operadores al culparse entre ellos.</a:t>
            </a:r>
            <a:endParaRPr dirty="0">
              <a:solidFill>
                <a:srgbClr val="0070C0"/>
              </a:solidFill>
            </a:endParaRPr>
          </a:p>
          <a:p>
            <a:pPr marL="0" marR="0" lvl="0" indent="0" algn="just" rtl="0">
              <a:lnSpc>
                <a:spcPct val="100000"/>
              </a:lnSpc>
              <a:spcBef>
                <a:spcPts val="120"/>
              </a:spcBef>
              <a:spcAft>
                <a:spcPts val="0"/>
              </a:spcAft>
              <a:buClr>
                <a:schemeClr val="dk1"/>
              </a:buClr>
              <a:buSzPts val="1200"/>
              <a:buFont typeface="Arial"/>
              <a:buNone/>
            </a:pPr>
            <a:endParaRPr sz="12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Ellos señalaron que la única manera de construir y desplegar un software viable era hacer a operaciones y desarrollo integrados y transparentes.</a:t>
            </a:r>
            <a:endParaRPr dirty="0">
              <a:solidFill>
                <a:srgbClr val="0070C0"/>
              </a:solidFill>
            </a:endParaRPr>
          </a:p>
          <a:p>
            <a:pPr marL="0" marR="0" lvl="0" indent="0" algn="just" rtl="0">
              <a:lnSpc>
                <a:spcPct val="100000"/>
              </a:lnSpc>
              <a:spcBef>
                <a:spcPts val="120"/>
              </a:spcBef>
              <a:spcAft>
                <a:spcPts val="0"/>
              </a:spcAft>
              <a:buClr>
                <a:schemeClr val="dk1"/>
              </a:buClr>
              <a:buSzPts val="1200"/>
              <a:buFont typeface="Arial"/>
              <a:buNone/>
            </a:pPr>
            <a:endParaRPr sz="12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Inspirado por esto, </a:t>
            </a:r>
            <a:r>
              <a:rPr lang="es-ES" sz="2000" b="1" i="0" u="none" strike="noStrike" cap="none" dirty="0" err="1">
                <a:solidFill>
                  <a:srgbClr val="0070C0"/>
                </a:solidFill>
                <a:latin typeface="Lato"/>
                <a:ea typeface="Lato"/>
                <a:cs typeface="Lato"/>
                <a:sym typeface="Lato"/>
              </a:rPr>
              <a:t>Debois</a:t>
            </a:r>
            <a:r>
              <a:rPr lang="es-ES" sz="2000" b="0" i="0" u="none" strike="noStrike" cap="none" dirty="0">
                <a:solidFill>
                  <a:srgbClr val="0070C0"/>
                </a:solidFill>
                <a:latin typeface="Lato"/>
                <a:ea typeface="Lato"/>
                <a:cs typeface="Lato"/>
                <a:sym typeface="Lato"/>
              </a:rPr>
              <a:t> organizó su propia conferencia (</a:t>
            </a:r>
            <a:r>
              <a:rPr lang="es-ES" sz="2000" b="0" i="1" u="none" strike="noStrike" cap="none" dirty="0" err="1">
                <a:solidFill>
                  <a:srgbClr val="0070C0"/>
                </a:solidFill>
                <a:latin typeface="Lato"/>
                <a:ea typeface="Lato"/>
                <a:cs typeface="Lato"/>
                <a:sym typeface="Lato"/>
              </a:rPr>
              <a:t>DevOpsDay</a:t>
            </a:r>
            <a:r>
              <a:rPr lang="es-ES" sz="2000" b="0" i="0" u="none" strike="noStrike" cap="none" dirty="0">
                <a:solidFill>
                  <a:srgbClr val="0070C0"/>
                </a:solidFill>
                <a:latin typeface="Lato"/>
                <a:ea typeface="Lato"/>
                <a:cs typeface="Lato"/>
                <a:sym typeface="Lato"/>
              </a:rPr>
              <a:t>). El nombre de este movimiento fue reducido a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después de esta convención.</a:t>
            </a:r>
            <a:endParaRPr dirty="0">
              <a:solidFill>
                <a:srgbClr val="0070C0"/>
              </a:solidFill>
            </a:endParaRPr>
          </a:p>
          <a:p>
            <a:pPr marL="0" marR="0" lvl="0" indent="0" algn="just" rtl="0">
              <a:lnSpc>
                <a:spcPct val="100000"/>
              </a:lnSpc>
              <a:spcBef>
                <a:spcPts val="120"/>
              </a:spcBef>
              <a:spcAft>
                <a:spcPts val="0"/>
              </a:spcAft>
              <a:buClr>
                <a:schemeClr val="dk1"/>
              </a:buClr>
              <a:buSzPts val="1200"/>
              <a:buFont typeface="Arial"/>
              <a:buNone/>
            </a:pPr>
            <a:endParaRPr sz="12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primer evento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fue organizado por </a:t>
            </a:r>
            <a:r>
              <a:rPr lang="es-ES" sz="2000" b="1" i="0" u="none" strike="noStrike" cap="none" dirty="0" err="1">
                <a:solidFill>
                  <a:srgbClr val="0070C0"/>
                </a:solidFill>
                <a:latin typeface="Lato"/>
                <a:ea typeface="Lato"/>
                <a:cs typeface="Lato"/>
                <a:sym typeface="Lato"/>
              </a:rPr>
              <a:t>Debois</a:t>
            </a:r>
            <a:r>
              <a:rPr lang="es-ES" sz="2000" b="0" i="0" u="none" strike="noStrike" cap="none" dirty="0">
                <a:solidFill>
                  <a:srgbClr val="0070C0"/>
                </a:solidFill>
                <a:latin typeface="Lato"/>
                <a:ea typeface="Lato"/>
                <a:cs typeface="Lato"/>
                <a:sym typeface="Lato"/>
              </a:rPr>
              <a:t> en </a:t>
            </a:r>
            <a:r>
              <a:rPr lang="es-ES" sz="2000" b="0" i="0" u="none" strike="noStrike" cap="none" dirty="0" err="1">
                <a:solidFill>
                  <a:srgbClr val="0070C0"/>
                </a:solidFill>
                <a:latin typeface="Lato"/>
                <a:ea typeface="Lato"/>
                <a:cs typeface="Lato"/>
                <a:sym typeface="Lato"/>
              </a:rPr>
              <a:t>Ghent</a:t>
            </a:r>
            <a:r>
              <a:rPr lang="es-ES" sz="2000" b="0" i="0" u="none" strike="noStrike" cap="none" dirty="0">
                <a:solidFill>
                  <a:srgbClr val="0070C0"/>
                </a:solidFill>
                <a:latin typeface="Lato"/>
                <a:ea typeface="Lato"/>
                <a:cs typeface="Lato"/>
                <a:sym typeface="Lato"/>
              </a:rPr>
              <a:t>, Bélgica.</a:t>
            </a:r>
            <a:endParaRPr dirty="0">
              <a:solidFill>
                <a:srgbClr val="0070C0"/>
              </a:solidFill>
            </a:endParaRPr>
          </a:p>
        </p:txBody>
      </p:sp>
      <p:sp>
        <p:nvSpPr>
          <p:cNvPr id="2" name="Google Shape;154;p28">
            <a:extLst>
              <a:ext uri="{FF2B5EF4-FFF2-40B4-BE49-F238E27FC236}">
                <a16:creationId xmlns:a16="http://schemas.microsoft.com/office/drawing/2014/main" id="{3A88D75A-EDA4-94F1-FB44-5C9B3C9FBA07}"/>
              </a:ext>
            </a:extLst>
          </p:cNvPr>
          <p:cNvSpPr txBox="1"/>
          <p:nvPr/>
        </p:nvSpPr>
        <p:spPr>
          <a:xfrm>
            <a:off x="286368" y="253359"/>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Historia</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9" name="Google Shape;169;p30"/>
          <p:cNvSpPr txBox="1"/>
          <p:nvPr/>
        </p:nvSpPr>
        <p:spPr>
          <a:xfrm>
            <a:off x="286368" y="1402080"/>
            <a:ext cx="10889631" cy="414528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2010</a:t>
            </a:r>
            <a:endParaRPr dirty="0">
              <a:solidFill>
                <a:srgbClr val="0070C0"/>
              </a:solidFill>
            </a:endParaRPr>
          </a:p>
          <a:p>
            <a:pPr marL="0" marR="0" lvl="0" indent="0" algn="just" rtl="0">
              <a:lnSpc>
                <a:spcPct val="100000"/>
              </a:lnSpc>
              <a:spcBef>
                <a:spcPts val="160"/>
              </a:spcBef>
              <a:spcAft>
                <a:spcPts val="0"/>
              </a:spcAft>
              <a:buClr>
                <a:schemeClr val="dk1"/>
              </a:buClr>
              <a:buSzPts val="1600"/>
              <a:buFont typeface="Arial"/>
              <a:buNone/>
            </a:pPr>
            <a:endParaRPr sz="16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Primer </a:t>
            </a:r>
            <a:r>
              <a:rPr lang="es-ES" sz="2000" b="1" i="0" u="none" strike="noStrike" cap="none" dirty="0" err="1">
                <a:solidFill>
                  <a:srgbClr val="0070C0"/>
                </a:solidFill>
                <a:latin typeface="Lato"/>
                <a:ea typeface="Lato"/>
                <a:cs typeface="Lato"/>
                <a:sym typeface="Lato"/>
              </a:rPr>
              <a:t>DevOpsDay</a:t>
            </a:r>
            <a:r>
              <a:rPr lang="es-ES" sz="2000" b="0" i="0" u="none" strike="noStrike" cap="none" dirty="0">
                <a:solidFill>
                  <a:srgbClr val="0070C0"/>
                </a:solidFill>
                <a:latin typeface="Lato"/>
                <a:ea typeface="Lato"/>
                <a:cs typeface="Lato"/>
                <a:sym typeface="Lato"/>
              </a:rPr>
              <a:t> organizado en los Estados Unidos tuvo a defensores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como </a:t>
            </a:r>
            <a:r>
              <a:rPr lang="es-ES" sz="2000" b="1" i="0" u="none" strike="noStrike" cap="none" dirty="0">
                <a:solidFill>
                  <a:srgbClr val="0070C0"/>
                </a:solidFill>
                <a:latin typeface="Lato"/>
                <a:ea typeface="Lato"/>
                <a:cs typeface="Lato"/>
                <a:sym typeface="Lato"/>
              </a:rPr>
              <a:t>Andrew </a:t>
            </a:r>
            <a:r>
              <a:rPr lang="es-ES" sz="2000" b="1" i="0" u="none" strike="noStrike" cap="none" dirty="0" err="1">
                <a:solidFill>
                  <a:srgbClr val="0070C0"/>
                </a:solidFill>
                <a:latin typeface="Lato"/>
                <a:ea typeface="Lato"/>
                <a:cs typeface="Lato"/>
                <a:sym typeface="Lato"/>
              </a:rPr>
              <a:t>Clay</a:t>
            </a:r>
            <a:r>
              <a:rPr lang="es-ES" sz="2000" b="1"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Shafer</a:t>
            </a:r>
            <a:r>
              <a:rPr lang="es-ES" sz="2000" b="0" i="0" u="none" strike="noStrike" cap="none" dirty="0">
                <a:solidFill>
                  <a:srgbClr val="0070C0"/>
                </a:solidFill>
                <a:latin typeface="Lato"/>
                <a:ea typeface="Lato"/>
                <a:cs typeface="Lato"/>
                <a:sym typeface="Lato"/>
              </a:rPr>
              <a:t>, </a:t>
            </a:r>
            <a:r>
              <a:rPr lang="es-ES" sz="2000" b="1" i="0" u="none" strike="noStrike" cap="none" dirty="0">
                <a:solidFill>
                  <a:srgbClr val="0070C0"/>
                </a:solidFill>
                <a:latin typeface="Lato"/>
                <a:ea typeface="Lato"/>
                <a:cs typeface="Lato"/>
                <a:sym typeface="Lato"/>
              </a:rPr>
              <a:t>Damon Edwards</a:t>
            </a:r>
            <a:r>
              <a:rPr lang="es-ES" sz="2000" b="0" i="0" u="none" strike="noStrike" cap="none" dirty="0">
                <a:solidFill>
                  <a:srgbClr val="0070C0"/>
                </a:solidFill>
                <a:latin typeface="Lato"/>
                <a:ea typeface="Lato"/>
                <a:cs typeface="Lato"/>
                <a:sym typeface="Lato"/>
              </a:rPr>
              <a:t>, entre otros. Los eventos llamaron la atención global y fueron avanzando hacia la comunidad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160"/>
              </a:spcBef>
              <a:spcAft>
                <a:spcPts val="0"/>
              </a:spcAft>
              <a:buClr>
                <a:schemeClr val="dk1"/>
              </a:buClr>
              <a:buSzPts val="1600"/>
              <a:buFont typeface="Arial"/>
              <a:buNone/>
            </a:pPr>
            <a:endParaRPr sz="16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Introducción del hashtag </a:t>
            </a:r>
            <a:r>
              <a:rPr lang="es-ES" sz="2000" b="1" i="1" u="none" strike="noStrike" cap="none" dirty="0">
                <a:solidFill>
                  <a:srgbClr val="0070C0"/>
                </a:solidFill>
                <a:latin typeface="Lato"/>
                <a:ea typeface="Lato"/>
                <a:cs typeface="Lato"/>
                <a:sym typeface="Lato"/>
              </a:rPr>
              <a:t>#</a:t>
            </a:r>
            <a:r>
              <a:rPr lang="es-ES" sz="2000" b="1" i="1" u="none" strike="noStrike" cap="none" dirty="0" err="1">
                <a:solidFill>
                  <a:srgbClr val="0070C0"/>
                </a:solidFill>
                <a:latin typeface="Lato"/>
                <a:ea typeface="Lato"/>
                <a:cs typeface="Lato"/>
                <a:sym typeface="Lato"/>
              </a:rPr>
              <a:t>DevOps</a:t>
            </a:r>
            <a:r>
              <a:rPr lang="es-ES" sz="2000" b="1" i="1" u="none" strike="noStrike" cap="none" dirty="0">
                <a:solidFill>
                  <a:srgbClr val="0070C0"/>
                </a:solidFill>
                <a:latin typeface="Lato"/>
                <a:ea typeface="Lato"/>
                <a:cs typeface="Lato"/>
                <a:sym typeface="Lato"/>
              </a:rPr>
              <a:t> </a:t>
            </a:r>
            <a:r>
              <a:rPr lang="es-ES" sz="2000" b="0" i="0" u="none" strike="noStrike" cap="none" dirty="0">
                <a:solidFill>
                  <a:srgbClr val="0070C0"/>
                </a:solidFill>
                <a:latin typeface="Lato"/>
                <a:ea typeface="Lato"/>
                <a:cs typeface="Lato"/>
                <a:sym typeface="Lato"/>
              </a:rPr>
              <a:t>que resultó ser una rica fuente de información.</a:t>
            </a:r>
            <a:endParaRPr dirty="0">
              <a:solidFill>
                <a:srgbClr val="0070C0"/>
              </a:solidFill>
            </a:endParaRPr>
          </a:p>
          <a:p>
            <a:pPr marL="0" marR="0" lvl="0" indent="0" algn="just" rtl="0">
              <a:lnSpc>
                <a:spcPct val="100000"/>
              </a:lnSpc>
              <a:spcBef>
                <a:spcPts val="160"/>
              </a:spcBef>
              <a:spcAft>
                <a:spcPts val="0"/>
              </a:spcAft>
              <a:buClr>
                <a:srgbClr val="126893"/>
              </a:buClr>
              <a:buSzPts val="1600"/>
              <a:buFont typeface="Arial"/>
              <a:buNone/>
            </a:pPr>
            <a:r>
              <a:rPr lang="es-ES" sz="16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2011</a:t>
            </a:r>
            <a:endParaRPr dirty="0">
              <a:solidFill>
                <a:srgbClr val="0070C0"/>
              </a:solidFill>
            </a:endParaRPr>
          </a:p>
          <a:p>
            <a:pPr marL="0" marR="0" lvl="0" indent="0" algn="just" rtl="0">
              <a:lnSpc>
                <a:spcPct val="100000"/>
              </a:lnSpc>
              <a:spcBef>
                <a:spcPts val="160"/>
              </a:spcBef>
              <a:spcAft>
                <a:spcPts val="0"/>
              </a:spcAft>
              <a:buClr>
                <a:schemeClr val="dk1"/>
              </a:buClr>
              <a:buSzPts val="1600"/>
              <a:buFont typeface="Arial"/>
              <a:buNone/>
            </a:pPr>
            <a:endParaRPr sz="16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Muchos análisis pronosticaron el surgimiento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 nivel global para el 2020. Se desarrollaron herramientas de código abierto tales como </a:t>
            </a:r>
            <a:r>
              <a:rPr lang="es-ES" sz="2000" b="1" i="0" u="none" strike="noStrike" cap="none" dirty="0" err="1">
                <a:solidFill>
                  <a:srgbClr val="0070C0"/>
                </a:solidFill>
                <a:latin typeface="Lato"/>
                <a:ea typeface="Lato"/>
                <a:cs typeface="Lato"/>
                <a:sym typeface="Lato"/>
              </a:rPr>
              <a:t>Vagrant</a:t>
            </a:r>
            <a:r>
              <a:rPr lang="es-ES" sz="2000" b="0" i="0" u="none" strike="noStrike" cap="none" dirty="0">
                <a:solidFill>
                  <a:srgbClr val="0070C0"/>
                </a:solidFill>
                <a:latin typeface="Lato"/>
                <a:ea typeface="Lato"/>
                <a:cs typeface="Lato"/>
                <a:sym typeface="Lato"/>
              </a:rPr>
              <a:t> que funcionaba con </a:t>
            </a:r>
            <a:r>
              <a:rPr lang="es-ES" sz="2000" b="1" i="0" u="none" strike="noStrike" cap="none" dirty="0">
                <a:solidFill>
                  <a:srgbClr val="0070C0"/>
                </a:solidFill>
                <a:latin typeface="Lato"/>
                <a:ea typeface="Lato"/>
                <a:cs typeface="Lato"/>
                <a:sym typeface="Lato"/>
              </a:rPr>
              <a:t>Chef</a:t>
            </a:r>
            <a:r>
              <a:rPr lang="es-ES" sz="2000" b="0"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Puppet</a:t>
            </a:r>
            <a:r>
              <a:rPr lang="es-ES" sz="2000" b="0" i="0" u="none" strike="noStrike" cap="none" dirty="0">
                <a:solidFill>
                  <a:srgbClr val="0070C0"/>
                </a:solidFill>
                <a:latin typeface="Lato"/>
                <a:ea typeface="Lato"/>
                <a:cs typeface="Lato"/>
                <a:sym typeface="Lato"/>
              </a:rPr>
              <a:t> y herramientas de administración de configuraciones similares.</a:t>
            </a:r>
            <a:endParaRPr dirty="0">
              <a:solidFill>
                <a:srgbClr val="0070C0"/>
              </a:solidFill>
            </a:endParaRPr>
          </a:p>
        </p:txBody>
      </p:sp>
      <p:sp>
        <p:nvSpPr>
          <p:cNvPr id="2" name="Google Shape;154;p28">
            <a:extLst>
              <a:ext uri="{FF2B5EF4-FFF2-40B4-BE49-F238E27FC236}">
                <a16:creationId xmlns:a16="http://schemas.microsoft.com/office/drawing/2014/main" id="{0CDBF556-2144-2A13-3ABA-E4194D6BA51F}"/>
              </a:ext>
            </a:extLst>
          </p:cNvPr>
          <p:cNvSpPr txBox="1"/>
          <p:nvPr/>
        </p:nvSpPr>
        <p:spPr>
          <a:xfrm>
            <a:off x="286368" y="253359"/>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Historia</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6" name="Google Shape;176;p31"/>
          <p:cNvSpPr txBox="1"/>
          <p:nvPr/>
        </p:nvSpPr>
        <p:spPr>
          <a:xfrm>
            <a:off x="286368" y="1119180"/>
            <a:ext cx="10889631" cy="466779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2012</a:t>
            </a:r>
            <a:endParaRPr dirty="0">
              <a:solidFill>
                <a:srgbClr val="0070C0"/>
              </a:solidFill>
            </a:endParaRPr>
          </a:p>
          <a:p>
            <a:pPr marL="0" marR="0" lvl="0" indent="0" algn="just" rtl="0">
              <a:lnSpc>
                <a:spcPct val="100000"/>
              </a:lnSpc>
              <a:spcBef>
                <a:spcPts val="100"/>
              </a:spcBef>
              <a:spcAft>
                <a:spcPts val="0"/>
              </a:spcAft>
              <a:buClr>
                <a:schemeClr val="dk1"/>
              </a:buClr>
              <a:buSzPts val="1000"/>
              <a:buFont typeface="Arial"/>
              <a:buNone/>
            </a:pPr>
            <a:endParaRPr sz="1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a:t>
            </a:r>
            <a:r>
              <a:rPr lang="es-ES" sz="2000" b="1" i="0" u="none" strike="noStrike" cap="none" dirty="0" err="1">
                <a:solidFill>
                  <a:srgbClr val="0070C0"/>
                </a:solidFill>
                <a:latin typeface="Lato"/>
                <a:ea typeface="Lato"/>
                <a:cs typeface="Lato"/>
                <a:sym typeface="Lato"/>
              </a:rPr>
              <a:t>DevOpsDays</a:t>
            </a:r>
            <a:r>
              <a:rPr lang="es-ES" sz="2000" b="0" i="0" u="none" strike="noStrike" cap="none" dirty="0">
                <a:solidFill>
                  <a:srgbClr val="0070C0"/>
                </a:solidFill>
                <a:latin typeface="Lato"/>
                <a:ea typeface="Lato"/>
                <a:cs typeface="Lato"/>
                <a:sym typeface="Lato"/>
              </a:rPr>
              <a:t> fueron organizados alrededor del mundo y se convirtieron en eventos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muy concurridos y deliberados sobre el pensamiento innovador en el dominio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1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2013</a:t>
            </a:r>
            <a:endParaRPr dirty="0">
              <a:solidFill>
                <a:srgbClr val="0070C0"/>
              </a:solidFill>
            </a:endParaRPr>
          </a:p>
          <a:p>
            <a:pPr marL="0" marR="0" lvl="0" indent="0" algn="just" rtl="0">
              <a:lnSpc>
                <a:spcPct val="100000"/>
              </a:lnSpc>
              <a:spcBef>
                <a:spcPts val="100"/>
              </a:spcBef>
              <a:spcAft>
                <a:spcPts val="0"/>
              </a:spcAft>
              <a:buClr>
                <a:schemeClr val="dk1"/>
              </a:buClr>
              <a:buSzPts val="1000"/>
              <a:buFont typeface="Arial"/>
              <a:buNone/>
            </a:pPr>
            <a:endParaRPr sz="1000" b="1"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Mike </a:t>
            </a:r>
            <a:r>
              <a:rPr lang="es-ES" sz="2000" b="1" i="0" u="none" strike="noStrike" cap="none" dirty="0" err="1">
                <a:solidFill>
                  <a:srgbClr val="0070C0"/>
                </a:solidFill>
                <a:latin typeface="Lato"/>
                <a:ea typeface="Lato"/>
                <a:cs typeface="Lato"/>
                <a:sym typeface="Lato"/>
              </a:rPr>
              <a:t>Loukides</a:t>
            </a:r>
            <a:r>
              <a:rPr lang="es-ES" sz="2000" b="0" i="0" u="none" strike="noStrike" cap="none" dirty="0">
                <a:solidFill>
                  <a:srgbClr val="0070C0"/>
                </a:solidFill>
                <a:latin typeface="Lato"/>
                <a:ea typeface="Lato"/>
                <a:cs typeface="Lato"/>
                <a:sym typeface="Lato"/>
              </a:rPr>
              <a:t>, una figura prominente en el mundo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junto con </a:t>
            </a:r>
            <a:r>
              <a:rPr lang="es-ES" sz="2000" b="1" i="0" u="none" strike="noStrike" cap="none" dirty="0" err="1">
                <a:solidFill>
                  <a:srgbClr val="0070C0"/>
                </a:solidFill>
                <a:latin typeface="Lato"/>
                <a:ea typeface="Lato"/>
                <a:cs typeface="Lato"/>
                <a:sym typeface="Lato"/>
              </a:rPr>
              <a:t>Debois</a:t>
            </a:r>
            <a:r>
              <a:rPr lang="es-ES" sz="2000" b="0" i="0" u="none" strike="noStrike" cap="none" dirty="0">
                <a:solidFill>
                  <a:srgbClr val="0070C0"/>
                </a:solidFill>
                <a:latin typeface="Lato"/>
                <a:ea typeface="Lato"/>
                <a:cs typeface="Lato"/>
                <a:sym typeface="Lato"/>
              </a:rPr>
              <a:t> editaron algunos textos fundamentales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Él afirmó que es fácil pensar en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en términos de las herramientas que se utilizan en el mismo. Pero, en realidad este es un acuerdo íntimo entre los equipos de desarrollo y operaciones.</a:t>
            </a:r>
            <a:endParaRPr dirty="0">
              <a:solidFill>
                <a:srgbClr val="0070C0"/>
              </a:solidFill>
            </a:endParaRPr>
          </a:p>
          <a:p>
            <a:pPr marL="0" marR="0" lvl="0" indent="0" algn="just" rtl="0">
              <a:lnSpc>
                <a:spcPct val="100000"/>
              </a:lnSpc>
              <a:spcBef>
                <a:spcPts val="100"/>
              </a:spcBef>
              <a:spcAft>
                <a:spcPts val="0"/>
              </a:spcAft>
              <a:buClr>
                <a:schemeClr val="dk1"/>
              </a:buClr>
              <a:buSzPts val="1000"/>
              <a:buFont typeface="Arial"/>
              <a:buNone/>
            </a:pPr>
            <a:endParaRPr sz="1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Gran cantidad de libros sobre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aparecieron. Algunos de los más notables son </a:t>
            </a:r>
            <a:r>
              <a:rPr lang="es-ES" sz="2000" b="0" i="1" u="none" strike="noStrike" cap="none" dirty="0">
                <a:solidFill>
                  <a:srgbClr val="0070C0"/>
                </a:solidFill>
                <a:latin typeface="Lato"/>
                <a:ea typeface="Lato"/>
                <a:cs typeface="Lato"/>
                <a:sym typeface="Lato"/>
              </a:rPr>
              <a:t>“El Proyecto Phoenix” </a:t>
            </a:r>
            <a:r>
              <a:rPr lang="es-ES" sz="2000" b="0" i="0" u="none" strike="noStrike" cap="none" dirty="0">
                <a:solidFill>
                  <a:srgbClr val="0070C0"/>
                </a:solidFill>
                <a:latin typeface="Lato"/>
                <a:ea typeface="Lato"/>
                <a:cs typeface="Lato"/>
                <a:sym typeface="Lato"/>
              </a:rPr>
              <a:t>(</a:t>
            </a:r>
            <a:r>
              <a:rPr lang="es-ES" sz="2000" b="0" i="0" u="none" strike="noStrike" cap="none" dirty="0" err="1">
                <a:solidFill>
                  <a:srgbClr val="0070C0"/>
                </a:solidFill>
                <a:latin typeface="Lato"/>
                <a:ea typeface="Lato"/>
                <a:cs typeface="Lato"/>
                <a:sym typeface="Lato"/>
              </a:rPr>
              <a:t>The</a:t>
            </a:r>
            <a:r>
              <a:rPr lang="es-ES" sz="2000" b="0" i="0" u="none" strike="noStrike" cap="none" dirty="0">
                <a:solidFill>
                  <a:srgbClr val="0070C0"/>
                </a:solidFill>
                <a:latin typeface="Lato"/>
                <a:ea typeface="Lato"/>
                <a:cs typeface="Lato"/>
                <a:sym typeface="Lato"/>
              </a:rPr>
              <a:t> Phoenix Project), </a:t>
            </a:r>
            <a:r>
              <a:rPr lang="es-ES" sz="2000" b="0" i="1" u="none" strike="noStrike" cap="none" dirty="0">
                <a:solidFill>
                  <a:srgbClr val="0070C0"/>
                </a:solidFill>
                <a:latin typeface="Lato"/>
                <a:ea typeface="Lato"/>
                <a:cs typeface="Lato"/>
                <a:sym typeface="Lato"/>
              </a:rPr>
              <a:t>“Implementando la Eficiencia del Desarrollo de Software”  </a:t>
            </a:r>
            <a:r>
              <a:rPr lang="es-ES" sz="2000" b="0" i="0" u="none" strike="noStrike" cap="none" dirty="0">
                <a:solidFill>
                  <a:srgbClr val="0070C0"/>
                </a:solidFill>
                <a:latin typeface="Lato"/>
                <a:ea typeface="Lato"/>
                <a:cs typeface="Lato"/>
                <a:sym typeface="Lato"/>
              </a:rPr>
              <a:t>(</a:t>
            </a:r>
            <a:r>
              <a:rPr lang="es-ES" sz="2000" b="0" i="0" u="none" strike="noStrike" cap="none" dirty="0" err="1">
                <a:solidFill>
                  <a:srgbClr val="0070C0"/>
                </a:solidFill>
                <a:latin typeface="Lato"/>
                <a:ea typeface="Lato"/>
                <a:cs typeface="Lato"/>
                <a:sym typeface="Lato"/>
              </a:rPr>
              <a:t>Implementing</a:t>
            </a:r>
            <a:r>
              <a:rPr lang="es-ES" sz="2000" b="0" i="0" u="none" strike="noStrike" cap="none" dirty="0">
                <a:solidFill>
                  <a:srgbClr val="0070C0"/>
                </a:solidFill>
                <a:latin typeface="Lato"/>
                <a:ea typeface="Lato"/>
                <a:cs typeface="Lato"/>
                <a:sym typeface="Lato"/>
              </a:rPr>
              <a:t> Lean Software </a:t>
            </a:r>
            <a:r>
              <a:rPr lang="es-ES" sz="2000" b="0" i="0" u="none" strike="noStrike" cap="none" dirty="0" err="1">
                <a:solidFill>
                  <a:srgbClr val="0070C0"/>
                </a:solidFill>
                <a:latin typeface="Lato"/>
                <a:ea typeface="Lato"/>
                <a:cs typeface="Lato"/>
                <a:sym typeface="Lato"/>
              </a:rPr>
              <a:t>Development</a:t>
            </a:r>
            <a:r>
              <a:rPr lang="es-ES" sz="2000" b="0" i="0" u="none" strike="noStrike" cap="none" dirty="0">
                <a:solidFill>
                  <a:srgbClr val="0070C0"/>
                </a:solidFill>
                <a:latin typeface="Lato"/>
                <a:ea typeface="Lato"/>
                <a:cs typeface="Lato"/>
                <a:sym typeface="Lato"/>
              </a:rPr>
              <a:t>), </a:t>
            </a:r>
            <a:r>
              <a:rPr lang="es-ES" sz="2000" b="0" i="1" u="none" strike="noStrike" cap="none" dirty="0">
                <a:solidFill>
                  <a:srgbClr val="0070C0"/>
                </a:solidFill>
                <a:latin typeface="Lato"/>
                <a:ea typeface="Lato"/>
                <a:cs typeface="Lato"/>
                <a:sym typeface="Lato"/>
              </a:rPr>
              <a:t>“Operaciones Web” </a:t>
            </a:r>
            <a:r>
              <a:rPr lang="es-ES" sz="2000" b="0" i="0" u="none" strike="noStrike" cap="none" dirty="0">
                <a:solidFill>
                  <a:srgbClr val="0070C0"/>
                </a:solidFill>
                <a:latin typeface="Lato"/>
                <a:ea typeface="Lato"/>
                <a:cs typeface="Lato"/>
                <a:sym typeface="Lato"/>
              </a:rPr>
              <a:t>(Web </a:t>
            </a:r>
            <a:r>
              <a:rPr lang="es-ES" sz="2000" b="0" i="0" u="none" strike="noStrike" cap="none" dirty="0" err="1">
                <a:solidFill>
                  <a:srgbClr val="0070C0"/>
                </a:solidFill>
                <a:latin typeface="Lato"/>
                <a:ea typeface="Lato"/>
                <a:cs typeface="Lato"/>
                <a:sym typeface="Lato"/>
              </a:rPr>
              <a:t>Operations</a:t>
            </a:r>
            <a:r>
              <a:rPr lang="es-ES" sz="2000" b="0" i="0" u="none" strike="noStrike" cap="none" dirty="0">
                <a:solidFill>
                  <a:srgbClr val="0070C0"/>
                </a:solidFill>
                <a:latin typeface="Lato"/>
                <a:ea typeface="Lato"/>
                <a:cs typeface="Lato"/>
                <a:sym typeface="Lato"/>
              </a:rPr>
              <a:t>) y </a:t>
            </a:r>
            <a:r>
              <a:rPr lang="es-ES" sz="2000" b="0" i="1" u="none" strike="noStrike" cap="none" dirty="0">
                <a:solidFill>
                  <a:srgbClr val="0070C0"/>
                </a:solidFill>
                <a:latin typeface="Lato"/>
                <a:ea typeface="Lato"/>
                <a:cs typeface="Lato"/>
                <a:sym typeface="Lato"/>
              </a:rPr>
              <a:t>“El Inicio Eficiente” (</a:t>
            </a:r>
            <a:r>
              <a:rPr lang="es-ES" sz="2000" b="0" i="0" u="none" strike="noStrike" cap="none" dirty="0" err="1">
                <a:solidFill>
                  <a:srgbClr val="0070C0"/>
                </a:solidFill>
                <a:latin typeface="Lato"/>
                <a:ea typeface="Lato"/>
                <a:cs typeface="Lato"/>
                <a:sym typeface="Lato"/>
              </a:rPr>
              <a:t>The</a:t>
            </a:r>
            <a:r>
              <a:rPr lang="es-ES" sz="2000" b="0" i="0" u="none" strike="noStrike" cap="none" dirty="0">
                <a:solidFill>
                  <a:srgbClr val="0070C0"/>
                </a:solidFill>
                <a:latin typeface="Lato"/>
                <a:ea typeface="Lato"/>
                <a:cs typeface="Lato"/>
                <a:sym typeface="Lato"/>
              </a:rPr>
              <a:t> Lean </a:t>
            </a:r>
            <a:r>
              <a:rPr lang="es-ES" sz="2000" b="0" i="0" u="none" strike="noStrike" cap="none" dirty="0" err="1">
                <a:solidFill>
                  <a:srgbClr val="0070C0"/>
                </a:solidFill>
                <a:latin typeface="Lato"/>
                <a:ea typeface="Lato"/>
                <a:cs typeface="Lato"/>
                <a:sym typeface="Lato"/>
              </a:rPr>
              <a:t>Startup</a:t>
            </a:r>
            <a:r>
              <a:rPr lang="es-ES" sz="2000" b="0" i="0" u="none" strike="noStrike" cap="none" dirty="0">
                <a:solidFill>
                  <a:srgbClr val="0070C0"/>
                </a:solidFill>
                <a:latin typeface="Lato"/>
                <a:ea typeface="Lato"/>
                <a:cs typeface="Lato"/>
                <a:sym typeface="Lato"/>
              </a:rPr>
              <a:t>), etc.</a:t>
            </a:r>
            <a:endParaRPr dirty="0">
              <a:solidFill>
                <a:srgbClr val="0070C0"/>
              </a:solidFill>
            </a:endParaRPr>
          </a:p>
        </p:txBody>
      </p:sp>
      <p:sp>
        <p:nvSpPr>
          <p:cNvPr id="2" name="Google Shape;154;p28">
            <a:extLst>
              <a:ext uri="{FF2B5EF4-FFF2-40B4-BE49-F238E27FC236}">
                <a16:creationId xmlns:a16="http://schemas.microsoft.com/office/drawing/2014/main" id="{642F990F-8630-C2DC-ECAC-5BBB88A107EA}"/>
              </a:ext>
            </a:extLst>
          </p:cNvPr>
          <p:cNvSpPr txBox="1"/>
          <p:nvPr/>
        </p:nvSpPr>
        <p:spPr>
          <a:xfrm>
            <a:off x="286368" y="253359"/>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Historia</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p:nvPr/>
        </p:nvSpPr>
        <p:spPr>
          <a:xfrm>
            <a:off x="286368" y="1497873"/>
            <a:ext cx="10889631" cy="397982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2014</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El mundo tecnológico en evolución presenta nuevas oportunidades para el concepto de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en forma de explosión de nuevas aplicaciones, dispositivos y comunicaciones en entornos móviles y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Cloud Computing</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En una encuesta realizada por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Puppet</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Labs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16 % de 1486 encuestados afirmaron que ellos son parte de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en sus organizaciones.</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2015</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es presente y futuro…</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2" name="Google Shape;154;p28">
            <a:extLst>
              <a:ext uri="{FF2B5EF4-FFF2-40B4-BE49-F238E27FC236}">
                <a16:creationId xmlns:a16="http://schemas.microsoft.com/office/drawing/2014/main" id="{95795A9E-5631-63E9-10E3-D40957205196}"/>
              </a:ext>
            </a:extLst>
          </p:cNvPr>
          <p:cNvSpPr txBox="1"/>
          <p:nvPr/>
        </p:nvSpPr>
        <p:spPr>
          <a:xfrm>
            <a:off x="286368" y="253359"/>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Historia</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p:nvPr/>
        </p:nvSpPr>
        <p:spPr>
          <a:xfrm>
            <a:off x="286368" y="1109087"/>
            <a:ext cx="10889631" cy="470111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2019</a:t>
            </a:r>
          </a:p>
          <a:p>
            <a:pPr marL="0" marR="0" lvl="0" indent="0" algn="just" rtl="0">
              <a:lnSpc>
                <a:spcPct val="100000"/>
              </a:lnSpc>
              <a:spcBef>
                <a:spcPts val="0"/>
              </a:spcBef>
              <a:spcAft>
                <a:spcPts val="0"/>
              </a:spcAft>
              <a:buClr>
                <a:srgbClr val="126893"/>
              </a:buClr>
              <a:buSzPts val="2000"/>
              <a:buFont typeface="Arial"/>
              <a:buNone/>
            </a:pPr>
            <a:endParaRPr sz="20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El mundo tecnológico en evolución presenta nuevas oportunidades para el concepto de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en forma de explosión de nuevas aplicaciones, dispositivos y comunicaciones en entornos móviles y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Cloud Computing</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a:t>
            </a:r>
            <a:endParaRPr sz="20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endParaRPr sz="20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En una encuesta realizada por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Puppet</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Labs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16 % de 1486 encuestados afirmaron que ellos son parte de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en sus organizaciones.</a:t>
            </a:r>
            <a:endParaRPr sz="20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2020</a:t>
            </a:r>
          </a:p>
          <a:p>
            <a:pPr marL="0" marR="0" lvl="0" indent="0" algn="just" rtl="0">
              <a:lnSpc>
                <a:spcPct val="100000"/>
              </a:lnSpc>
              <a:spcBef>
                <a:spcPts val="200"/>
              </a:spcBef>
              <a:spcAft>
                <a:spcPts val="0"/>
              </a:spcAft>
              <a:buClr>
                <a:srgbClr val="126893"/>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La pandemia de COVID-19 acelera la adopción de DevOps, ya que las empresas se enfrentan a la necesidad de adaptarse rápidamente y entregar software de manera eficiente en un entorno remoto.</a:t>
            </a:r>
          </a:p>
          <a:p>
            <a:pPr marL="0" marR="0" lvl="0" indent="0" algn="just" rtl="0">
              <a:lnSpc>
                <a:spcPct val="100000"/>
              </a:lnSpc>
              <a:spcBef>
                <a:spcPts val="200"/>
              </a:spcBef>
              <a:spcAft>
                <a:spcPts val="0"/>
              </a:spcAft>
              <a:buClr>
                <a:srgbClr val="126893"/>
              </a:buClr>
              <a:buSzPts val="2000"/>
              <a:buFont typeface="Arial"/>
              <a:buNone/>
            </a:pPr>
            <a:r>
              <a:rPr lang="es-ES" sz="200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a:t>
            </a: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2" name="Google Shape;154;p28">
            <a:extLst>
              <a:ext uri="{FF2B5EF4-FFF2-40B4-BE49-F238E27FC236}">
                <a16:creationId xmlns:a16="http://schemas.microsoft.com/office/drawing/2014/main" id="{95795A9E-5631-63E9-10E3-D40957205196}"/>
              </a:ext>
            </a:extLst>
          </p:cNvPr>
          <p:cNvSpPr txBox="1"/>
          <p:nvPr/>
        </p:nvSpPr>
        <p:spPr>
          <a:xfrm>
            <a:off x="286368" y="253359"/>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Historia</a:t>
            </a:r>
            <a:endParaRPr dirty="0"/>
          </a:p>
        </p:txBody>
      </p:sp>
    </p:spTree>
    <p:extLst>
      <p:ext uri="{BB962C8B-B14F-4D97-AF65-F5344CB8AC3E}">
        <p14:creationId xmlns:p14="http://schemas.microsoft.com/office/powerpoint/2010/main" val="4216525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p:nvPr/>
        </p:nvSpPr>
        <p:spPr>
          <a:xfrm>
            <a:off x="286368" y="1857233"/>
            <a:ext cx="10889631" cy="342134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2021</a:t>
            </a:r>
          </a:p>
          <a:p>
            <a:pPr marL="0" marR="0" lvl="0" indent="0" algn="just" rtl="0">
              <a:lnSpc>
                <a:spcPct val="100000"/>
              </a:lnSpc>
              <a:spcBef>
                <a:spcPts val="200"/>
              </a:spcBef>
              <a:spcAft>
                <a:spcPts val="0"/>
              </a:spcAft>
              <a:buClr>
                <a:srgbClr val="126893"/>
              </a:buClr>
              <a:buSzPts val="2000"/>
              <a:buFont typeface="Arial"/>
              <a:buNone/>
            </a:pPr>
            <a:endParaRPr lang="es-ES" sz="2000" b="1"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i="0" u="none" strike="noStrike" cap="none" dirty="0">
                <a:solidFill>
                  <a:srgbClr val="0070C0"/>
                </a:solidFill>
                <a:latin typeface="Lato"/>
                <a:ea typeface="Lato"/>
                <a:cs typeface="Lato"/>
                <a:sym typeface="Lato"/>
              </a:rPr>
              <a:t>El informe </a:t>
            </a:r>
            <a:r>
              <a:rPr lang="es-ES" sz="2000" i="0" u="none" strike="noStrike" cap="none" dirty="0" err="1">
                <a:solidFill>
                  <a:srgbClr val="0070C0"/>
                </a:solidFill>
                <a:latin typeface="Lato"/>
                <a:ea typeface="Lato"/>
                <a:cs typeface="Lato"/>
                <a:sym typeface="Lato"/>
              </a:rPr>
              <a:t>State</a:t>
            </a:r>
            <a:r>
              <a:rPr lang="es-ES" sz="2000" i="0" u="none" strike="noStrike" cap="none" dirty="0">
                <a:solidFill>
                  <a:srgbClr val="0070C0"/>
                </a:solidFill>
                <a:latin typeface="Lato"/>
                <a:ea typeface="Lato"/>
                <a:cs typeface="Lato"/>
                <a:sym typeface="Lato"/>
              </a:rPr>
              <a:t> </a:t>
            </a:r>
            <a:r>
              <a:rPr lang="es-ES" sz="2000" i="0" u="none" strike="noStrike" cap="none" dirty="0" err="1">
                <a:solidFill>
                  <a:srgbClr val="0070C0"/>
                </a:solidFill>
                <a:latin typeface="Lato"/>
                <a:ea typeface="Lato"/>
                <a:cs typeface="Lato"/>
                <a:sym typeface="Lato"/>
              </a:rPr>
              <a:t>of</a:t>
            </a:r>
            <a:r>
              <a:rPr lang="es-ES" sz="2000" i="0" u="none" strike="noStrike" cap="none" dirty="0">
                <a:solidFill>
                  <a:srgbClr val="0070C0"/>
                </a:solidFill>
                <a:latin typeface="Lato"/>
                <a:ea typeface="Lato"/>
                <a:cs typeface="Lato"/>
                <a:sym typeface="Lato"/>
              </a:rPr>
              <a:t> DevOps 2021, publicado por </a:t>
            </a:r>
            <a:r>
              <a:rPr lang="es-ES" sz="2000" i="0" u="none" strike="noStrike" cap="none" dirty="0" err="1">
                <a:solidFill>
                  <a:srgbClr val="0070C0"/>
                </a:solidFill>
                <a:latin typeface="Lato"/>
                <a:ea typeface="Lato"/>
                <a:cs typeface="Lato"/>
                <a:sym typeface="Lato"/>
              </a:rPr>
              <a:t>Puppet</a:t>
            </a:r>
            <a:r>
              <a:rPr lang="es-ES" sz="2000" i="0" u="none" strike="noStrike" cap="none" dirty="0">
                <a:solidFill>
                  <a:srgbClr val="0070C0"/>
                </a:solidFill>
                <a:latin typeface="Lato"/>
                <a:ea typeface="Lato"/>
                <a:cs typeface="Lato"/>
                <a:sym typeface="Lato"/>
              </a:rPr>
              <a:t> y </a:t>
            </a:r>
            <a:r>
              <a:rPr lang="es-ES" sz="2000" i="0" u="none" strike="noStrike" cap="none" dirty="0" err="1">
                <a:solidFill>
                  <a:srgbClr val="0070C0"/>
                </a:solidFill>
                <a:latin typeface="Lato"/>
                <a:ea typeface="Lato"/>
                <a:cs typeface="Lato"/>
                <a:sym typeface="Lato"/>
              </a:rPr>
              <a:t>CircleCI</a:t>
            </a:r>
            <a:r>
              <a:rPr lang="es-ES" sz="2000" i="0" u="none" strike="noStrike" cap="none" dirty="0">
                <a:solidFill>
                  <a:srgbClr val="0070C0"/>
                </a:solidFill>
                <a:latin typeface="Lato"/>
                <a:ea typeface="Lato"/>
                <a:cs typeface="Lato"/>
                <a:sym typeface="Lato"/>
              </a:rPr>
              <a:t>, destaca los beneficios comerciales significativos obtenidos por las organizaciones que han implementado prácticas DevOps maduras.</a:t>
            </a:r>
          </a:p>
          <a:p>
            <a:pPr marL="0" marR="0" lvl="0" indent="0" algn="just" rtl="0">
              <a:lnSpc>
                <a:spcPct val="100000"/>
              </a:lnSpc>
              <a:spcBef>
                <a:spcPts val="200"/>
              </a:spcBef>
              <a:spcAft>
                <a:spcPts val="0"/>
              </a:spcAft>
              <a:buClr>
                <a:srgbClr val="126893"/>
              </a:buClr>
              <a:buSzPts val="2000"/>
              <a:buFont typeface="Arial"/>
              <a:buNone/>
            </a:pPr>
            <a:endParaRPr lang="es-ES" sz="2000"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2022</a:t>
            </a:r>
          </a:p>
          <a:p>
            <a:pPr marL="0" marR="0" lvl="0" indent="0" algn="just" rtl="0">
              <a:lnSpc>
                <a:spcPct val="100000"/>
              </a:lnSpc>
              <a:spcBef>
                <a:spcPts val="200"/>
              </a:spcBef>
              <a:spcAft>
                <a:spcPts val="0"/>
              </a:spcAft>
              <a:buClr>
                <a:srgbClr val="126893"/>
              </a:buClr>
              <a:buSzPts val="2000"/>
              <a:buFont typeface="Arial"/>
              <a:buNone/>
            </a:pPr>
            <a:endParaRPr lang="es-ES" sz="2000" b="1"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dirty="0">
                <a:solidFill>
                  <a:srgbClr val="0070C0"/>
                </a:solidFill>
                <a:latin typeface="Lato"/>
                <a:ea typeface="Lato"/>
                <a:cs typeface="Lato"/>
                <a:sym typeface="Lato"/>
              </a:rPr>
              <a:t>El informe de Agile </a:t>
            </a:r>
            <a:r>
              <a:rPr lang="es-ES" sz="2000" dirty="0" err="1">
                <a:solidFill>
                  <a:srgbClr val="0070C0"/>
                </a:solidFill>
                <a:latin typeface="Lato"/>
                <a:ea typeface="Lato"/>
                <a:cs typeface="Lato"/>
                <a:sym typeface="Lato"/>
              </a:rPr>
              <a:t>Adoption</a:t>
            </a:r>
            <a:r>
              <a:rPr lang="es-ES" sz="2000" dirty="0">
                <a:solidFill>
                  <a:srgbClr val="0070C0"/>
                </a:solidFill>
                <a:latin typeface="Lato"/>
                <a:ea typeface="Lato"/>
                <a:cs typeface="Lato"/>
                <a:sym typeface="Lato"/>
              </a:rPr>
              <a:t> </a:t>
            </a:r>
            <a:r>
              <a:rPr lang="es-ES" sz="2000" dirty="0" err="1">
                <a:solidFill>
                  <a:srgbClr val="0070C0"/>
                </a:solidFill>
                <a:latin typeface="Lato"/>
                <a:ea typeface="Lato"/>
                <a:cs typeface="Lato"/>
                <a:sym typeface="Lato"/>
              </a:rPr>
              <a:t>Report</a:t>
            </a:r>
            <a:r>
              <a:rPr lang="es-ES" sz="2000" dirty="0">
                <a:solidFill>
                  <a:srgbClr val="0070C0"/>
                </a:solidFill>
                <a:latin typeface="Lato"/>
                <a:ea typeface="Lato"/>
                <a:cs typeface="Lato"/>
                <a:sym typeface="Lato"/>
              </a:rPr>
              <a:t> de CertiProf muestra aun las grandes posibilidades que hay en la adopción de DevOps en las organizaciones y el estado actual.</a:t>
            </a:r>
            <a:endParaRPr lang="es-ES" sz="200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
        <p:nvSpPr>
          <p:cNvPr id="2" name="Google Shape;154;p28">
            <a:extLst>
              <a:ext uri="{FF2B5EF4-FFF2-40B4-BE49-F238E27FC236}">
                <a16:creationId xmlns:a16="http://schemas.microsoft.com/office/drawing/2014/main" id="{95795A9E-5631-63E9-10E3-D40957205196}"/>
              </a:ext>
            </a:extLst>
          </p:cNvPr>
          <p:cNvSpPr txBox="1"/>
          <p:nvPr/>
        </p:nvSpPr>
        <p:spPr>
          <a:xfrm>
            <a:off x="286368" y="253359"/>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Historia</a:t>
            </a:r>
            <a:endParaRPr dirty="0"/>
          </a:p>
        </p:txBody>
      </p:sp>
    </p:spTree>
    <p:extLst>
      <p:ext uri="{BB962C8B-B14F-4D97-AF65-F5344CB8AC3E}">
        <p14:creationId xmlns:p14="http://schemas.microsoft.com/office/powerpoint/2010/main" val="2662783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135" y="628636"/>
            <a:ext cx="8700732" cy="5358200"/>
          </a:xfrm>
          <a:prstGeom prst="rect">
            <a:avLst/>
          </a:prstGeom>
        </p:spPr>
      </p:pic>
      <p:sp>
        <p:nvSpPr>
          <p:cNvPr id="3" name="Google Shape;154;p28">
            <a:extLst>
              <a:ext uri="{FF2B5EF4-FFF2-40B4-BE49-F238E27FC236}">
                <a16:creationId xmlns:a16="http://schemas.microsoft.com/office/drawing/2014/main" id="{175A162E-38BA-BB49-5317-181D95C0E459}"/>
              </a:ext>
            </a:extLst>
          </p:cNvPr>
          <p:cNvSpPr txBox="1"/>
          <p:nvPr/>
        </p:nvSpPr>
        <p:spPr>
          <a:xfrm>
            <a:off x="286368" y="253359"/>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Historia</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a:spLocks noGrp="1"/>
          </p:cNvSpPr>
          <p:nvPr>
            <p:ph type="title"/>
          </p:nvPr>
        </p:nvSpPr>
        <p:spPr>
          <a:xfrm>
            <a:off x="253789" y="1140822"/>
            <a:ext cx="10974614"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Propósito de </a:t>
            </a:r>
            <a:r>
              <a:rPr lang="es-ES" sz="4400" b="1" i="0" u="none" strike="noStrike" cap="none" dirty="0" err="1">
                <a:latin typeface="Lato"/>
                <a:ea typeface="Lato"/>
                <a:cs typeface="Lato"/>
                <a:sym typeface="Lato"/>
              </a:rPr>
              <a:t>DevOps</a:t>
            </a:r>
            <a:endParaRPr sz="4400" b="1" i="0" u="none" strike="noStrike" cap="none" dirty="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35"/>
          <p:cNvSpPr txBox="1"/>
          <p:nvPr/>
        </p:nvSpPr>
        <p:spPr>
          <a:xfrm>
            <a:off x="250858" y="274833"/>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Propósito de DevOps</a:t>
            </a:r>
            <a:endParaRPr dirty="0"/>
          </a:p>
        </p:txBody>
      </p:sp>
      <p:sp>
        <p:nvSpPr>
          <p:cNvPr id="202" name="Google Shape;202;p35"/>
          <p:cNvSpPr txBox="1"/>
          <p:nvPr/>
        </p:nvSpPr>
        <p:spPr>
          <a:xfrm>
            <a:off x="250859" y="1384663"/>
            <a:ext cx="10925140" cy="432816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mejor propósito ofrecido por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iterar de manera más rápida durante la fase de desarrollo.</a:t>
            </a:r>
            <a:endParaRPr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1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Esto se logra al evitar la fricción entre los desarrolladores y operadores tanto como sea posible.</a:t>
            </a:r>
            <a:endParaRPr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1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Esto se logra garantizando la transparencia e integración entre el equipo de desarrollo y operaciones.</a:t>
            </a:r>
            <a:endParaRPr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1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objetivo de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establecer procesos de negocios alineados en flujo </a:t>
            </a:r>
            <a:r>
              <a:rPr lang="es-ES" sz="2000" b="0" i="1" u="none" strike="noStrike" cap="none" dirty="0">
                <a:solidFill>
                  <a:srgbClr val="0070C0"/>
                </a:solidFill>
                <a:latin typeface="Lato"/>
                <a:ea typeface="Lato"/>
                <a:cs typeface="Lato"/>
                <a:sym typeface="Lato"/>
              </a:rPr>
              <a:t>“justo a tiempo”</a:t>
            </a:r>
            <a:r>
              <a:rPr lang="es-ES" sz="2000" b="0" i="0" u="none" strike="noStrike" cap="none" dirty="0">
                <a:solidFill>
                  <a:srgbClr val="0070C0"/>
                </a:solidFill>
                <a:latin typeface="Lato"/>
                <a:ea typeface="Lato"/>
                <a:cs typeface="Lato"/>
                <a:sym typeface="Lato"/>
              </a:rPr>
              <a:t> (JIT por sus siglas en inglés).</a:t>
            </a:r>
            <a:endParaRPr dirty="0">
              <a:solidFill>
                <a:srgbClr val="0070C0"/>
              </a:solidFill>
            </a:endParaRPr>
          </a:p>
          <a:p>
            <a:pPr marL="0" marR="0" lvl="0" indent="0" algn="just" rtl="0">
              <a:lnSpc>
                <a:spcPct val="100000"/>
              </a:lnSpc>
              <a:spcBef>
                <a:spcPts val="100"/>
              </a:spcBef>
              <a:spcAft>
                <a:spcPts val="0"/>
              </a:spcAft>
              <a:buClr>
                <a:schemeClr val="dk1"/>
              </a:buClr>
              <a:buSzPts val="1000"/>
              <a:buFont typeface="Arial"/>
              <a:buNone/>
            </a:pPr>
            <a:endParaRPr sz="1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busca maximizar los resultados del negocio, tales como incrementar las ventas y la rentabilidad, mejorar la velocidad del negocio, o minimizar costos operativos, al alinear los procesos empresariales </a:t>
            </a:r>
            <a:r>
              <a:rPr lang="es-ES" sz="2000" b="0" i="1" u="none" strike="noStrike" cap="none" dirty="0">
                <a:solidFill>
                  <a:srgbClr val="0070C0"/>
                </a:solidFill>
                <a:latin typeface="Lato"/>
                <a:ea typeface="Lato"/>
                <a:cs typeface="Lato"/>
                <a:sym typeface="Lato"/>
              </a:rPr>
              <a:t>“justo a tiempo” </a:t>
            </a:r>
            <a:r>
              <a:rPr lang="es-ES" sz="2000" b="0" i="0" u="none" strike="noStrike" cap="none" dirty="0">
                <a:solidFill>
                  <a:srgbClr val="0070C0"/>
                </a:solidFill>
                <a:latin typeface="Lato"/>
                <a:ea typeface="Lato"/>
                <a:cs typeface="Lato"/>
                <a:sym typeface="Lato"/>
              </a:rPr>
              <a:t>(JIT).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36"/>
          <p:cNvSpPr txBox="1"/>
          <p:nvPr/>
        </p:nvSpPr>
        <p:spPr>
          <a:xfrm>
            <a:off x="319596" y="1346253"/>
            <a:ext cx="7196772" cy="403157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empresas buscan obtener nuevas aplicaciones o servicios con propósitos específicos, pero se necesita un tiempo considerable para codificar el proyecto, algunos días para asegurar la calidad (</a:t>
            </a:r>
            <a:r>
              <a:rPr lang="es-ES" sz="2000" b="0" i="0" u="none" strike="noStrike" cap="none" dirty="0" err="1">
                <a:solidFill>
                  <a:srgbClr val="0070C0"/>
                </a:solidFill>
                <a:latin typeface="Lato"/>
                <a:ea typeface="Lato"/>
                <a:cs typeface="Lato"/>
                <a:sym typeface="Lato"/>
              </a:rPr>
              <a:t>Quality</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Assurance</a:t>
            </a:r>
            <a:r>
              <a:rPr lang="es-ES" sz="2000" b="0" i="0" u="none" strike="noStrike" cap="none" dirty="0">
                <a:solidFill>
                  <a:srgbClr val="0070C0"/>
                </a:solidFill>
                <a:latin typeface="Lato"/>
                <a:ea typeface="Lato"/>
                <a:cs typeface="Lato"/>
                <a:sym typeface="Lato"/>
              </a:rPr>
              <a:t>), otros más para manejar problemas de implementación, mantenimiento y en muchos casos se necesita regresar atrás debido a la falta de coincidencia entre lo que se esperaba y lo que se entrega.</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Muchos proyectos toman meses en esta inevitable ronda de eventos. En este contexto,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ayuda a realizar la implementación de manera rápida y sin esfuerzo. Por lo tanto, el propósito general de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lograr la rapidez en el despliegue.</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pic>
        <p:nvPicPr>
          <p:cNvPr id="210" name="Google Shape;210;p36"/>
          <p:cNvPicPr preferRelativeResize="0"/>
          <p:nvPr/>
        </p:nvPicPr>
        <p:blipFill rotWithShape="1">
          <a:blip r:embed="rId3">
            <a:alphaModFix/>
          </a:blip>
          <a:srcRect/>
          <a:stretch/>
        </p:blipFill>
        <p:spPr>
          <a:xfrm>
            <a:off x="7516368" y="1728215"/>
            <a:ext cx="4545785" cy="3898011"/>
          </a:xfrm>
          <a:prstGeom prst="rect">
            <a:avLst/>
          </a:prstGeom>
          <a:noFill/>
          <a:ln>
            <a:noFill/>
          </a:ln>
        </p:spPr>
      </p:pic>
      <p:sp>
        <p:nvSpPr>
          <p:cNvPr id="2" name="Google Shape;201;p35">
            <a:extLst>
              <a:ext uri="{FF2B5EF4-FFF2-40B4-BE49-F238E27FC236}">
                <a16:creationId xmlns:a16="http://schemas.microsoft.com/office/drawing/2014/main" id="{BA88B497-A065-574F-DCC8-2C8C89B8483C}"/>
              </a:ext>
            </a:extLst>
          </p:cNvPr>
          <p:cNvSpPr txBox="1"/>
          <p:nvPr/>
        </p:nvSpPr>
        <p:spPr>
          <a:xfrm>
            <a:off x="250858" y="274833"/>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Propósito de DevOps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A4890B69-5772-FCF1-6094-B84FCF45EF7D}"/>
              </a:ext>
            </a:extLst>
          </p:cNvPr>
          <p:cNvSpPr>
            <a:spLocks noGrp="1"/>
          </p:cNvSpPr>
          <p:nvPr>
            <p:ph type="title"/>
          </p:nvPr>
        </p:nvSpPr>
        <p:spPr>
          <a:xfrm>
            <a:off x="334962" y="143536"/>
            <a:ext cx="6800943" cy="660400"/>
          </a:xfrm>
        </p:spPr>
        <p:txBody>
          <a:bodyPr>
            <a:normAutofit/>
          </a:bodyPr>
          <a:lstStyle/>
          <a:p>
            <a:r>
              <a:rPr lang="es-CO" dirty="0"/>
              <a:t>Nuestras Acreditaciones y Afiliaciones</a:t>
            </a:r>
            <a:endParaRPr lang="es-MX" sz="2800" dirty="0"/>
          </a:p>
        </p:txBody>
      </p:sp>
      <p:pic>
        <p:nvPicPr>
          <p:cNvPr id="5" name="Imagen 4">
            <a:extLst>
              <a:ext uri="{FF2B5EF4-FFF2-40B4-BE49-F238E27FC236}">
                <a16:creationId xmlns:a16="http://schemas.microsoft.com/office/drawing/2014/main" id="{D8F1DC67-FEAB-ADF7-23DE-4908CC266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469" y="1053901"/>
            <a:ext cx="6895061" cy="4969527"/>
          </a:xfrm>
          <a:prstGeom prst="rect">
            <a:avLst/>
          </a:prstGeom>
        </p:spPr>
      </p:pic>
    </p:spTree>
    <p:extLst>
      <p:ext uri="{BB962C8B-B14F-4D97-AF65-F5344CB8AC3E}">
        <p14:creationId xmlns:p14="http://schemas.microsoft.com/office/powerpoint/2010/main" val="24699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7" name="Google Shape;217;p37"/>
          <p:cNvSpPr txBox="1"/>
          <p:nvPr/>
        </p:nvSpPr>
        <p:spPr>
          <a:xfrm>
            <a:off x="250858" y="1458906"/>
            <a:ext cx="10925142" cy="3860800"/>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00000"/>
              </a:lnSpc>
              <a:spcBef>
                <a:spcPts val="0"/>
              </a:spcBef>
              <a:spcAft>
                <a:spcPts val="0"/>
              </a:spcAft>
              <a:buClr>
                <a:srgbClr val="126893"/>
              </a:buClr>
              <a:buSzPts val="2000"/>
              <a:buFont typeface="Arial"/>
              <a:buChar char="•"/>
            </a:pP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desea establecer la cadena de suministros de servicios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TI</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en el negocio, de la misma manera que la cadena de suministro para otros productos está incrustado. Es un gran cambio de paradigma desde la entrega del software hasta la prestación de servicios </a:t>
            </a:r>
            <a:r>
              <a:rPr lang="es-ES"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TI.</a:t>
            </a:r>
            <a:endParaRPr sz="2000" b="1"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10160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Desde el punto de vista arquitectónico,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necesita establecer un sistema de despliegue automatizado rápido.</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228600" marR="0" lvl="0" indent="-10160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Hay muchas metodologías y herramientas que pueden ser utilizadas.</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228600" marR="0" lvl="0" indent="-10160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no tiene un modelo para la implementación, cada organización tiene que pensar y construir su propio proceso </a:t>
            </a:r>
            <a:r>
              <a:rPr lang="es-ES" sz="2000" b="1" i="0" u="none" strike="noStrike" cap="none"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DevOps</a:t>
            </a:r>
            <a:r>
              <a:rPr lang="es-ES" sz="20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rPr>
              <a:t> para mejorar su negocio. </a:t>
            </a:r>
            <a:endParaRPr dirty="0">
              <a:solidFill>
                <a:srgbClr val="0070C0"/>
              </a:solidFill>
              <a:latin typeface="Lato" panose="020F0502020204030203" pitchFamily="34" charset="0"/>
              <a:ea typeface="Lato" panose="020F0502020204030203" pitchFamily="34" charset="0"/>
              <a:cs typeface="Lato" panose="020F0502020204030203" pitchFamily="34" charset="0"/>
            </a:endParaRPr>
          </a:p>
        </p:txBody>
      </p:sp>
      <p:sp>
        <p:nvSpPr>
          <p:cNvPr id="2" name="Google Shape;201;p35">
            <a:extLst>
              <a:ext uri="{FF2B5EF4-FFF2-40B4-BE49-F238E27FC236}">
                <a16:creationId xmlns:a16="http://schemas.microsoft.com/office/drawing/2014/main" id="{3D096955-6CAE-4666-FF34-A0C0FFB2BAC8}"/>
              </a:ext>
            </a:extLst>
          </p:cNvPr>
          <p:cNvSpPr txBox="1"/>
          <p:nvPr/>
        </p:nvSpPr>
        <p:spPr>
          <a:xfrm>
            <a:off x="250858" y="274833"/>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Propósito de DevOps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4" name="Google Shape;224;p38"/>
          <p:cNvSpPr txBox="1"/>
          <p:nvPr/>
        </p:nvSpPr>
        <p:spPr>
          <a:xfrm>
            <a:off x="6000206" y="2281950"/>
            <a:ext cx="5860869" cy="267353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a:solidFill>
                  <a:srgbClr val="0070C0"/>
                </a:solidFill>
                <a:latin typeface="Lato"/>
                <a:ea typeface="Lato"/>
                <a:cs typeface="Lato"/>
                <a:sym typeface="Lato"/>
              </a:rPr>
              <a:t>Algunos modelos planteados.</a:t>
            </a:r>
            <a:endParaRPr>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a:solidFill>
                <a:srgbClr val="0070C0"/>
              </a:solidFill>
              <a:latin typeface="Lato"/>
              <a:ea typeface="Lato"/>
              <a:cs typeface="Lato"/>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a:solidFill>
                  <a:srgbClr val="0070C0"/>
                </a:solidFill>
                <a:latin typeface="Lato"/>
                <a:ea typeface="Lato"/>
                <a:cs typeface="Lato"/>
                <a:sym typeface="Lato"/>
              </a:rPr>
              <a:t>DevOps Implementation Framework (DIF).</a:t>
            </a:r>
            <a:endParaRPr sz="2000" b="0" i="0" u="none" strike="noStrike" cap="none">
              <a:solidFill>
                <a:srgbClr val="0070C0"/>
              </a:solidFill>
              <a:latin typeface="Lato"/>
              <a:ea typeface="Lato"/>
              <a:cs typeface="Lato"/>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a:solidFill>
                  <a:srgbClr val="0070C0"/>
                </a:solidFill>
                <a:latin typeface="Lato"/>
                <a:ea typeface="Lato"/>
                <a:cs typeface="Lato"/>
                <a:sym typeface="Lato"/>
              </a:rPr>
              <a:t>DevOps Roadmap.</a:t>
            </a:r>
            <a:endParaRPr sz="2000" b="0" i="0" u="none" strike="noStrike" cap="none">
              <a:solidFill>
                <a:srgbClr val="0070C0"/>
              </a:solidFill>
              <a:latin typeface="Lato"/>
              <a:ea typeface="Lato"/>
              <a:cs typeface="Lato"/>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a:solidFill>
                  <a:srgbClr val="0070C0"/>
                </a:solidFill>
                <a:latin typeface="Lato"/>
                <a:ea typeface="Lato"/>
                <a:cs typeface="Lato"/>
                <a:sym typeface="Lato"/>
              </a:rPr>
              <a:t>DevOps Journey.</a:t>
            </a:r>
            <a:endParaRPr sz="2000" b="0" i="0" u="none" strike="noStrike" cap="none">
              <a:solidFill>
                <a:srgbClr val="0070C0"/>
              </a:solidFill>
              <a:latin typeface="Lato"/>
              <a:ea typeface="Lato"/>
              <a:cs typeface="Lato"/>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a:solidFill>
                  <a:srgbClr val="0070C0"/>
                </a:solidFill>
                <a:latin typeface="Lato"/>
                <a:ea typeface="Lato"/>
                <a:cs typeface="Lato"/>
                <a:sym typeface="Lato"/>
              </a:rPr>
              <a:t>DevOps Process.</a:t>
            </a:r>
            <a:endParaRPr sz="2000" b="0" i="0" u="none" strike="noStrike" cap="none">
              <a:solidFill>
                <a:srgbClr val="0070C0"/>
              </a:solidFill>
              <a:latin typeface="Lato"/>
              <a:ea typeface="Lato"/>
              <a:cs typeface="Lato"/>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a:solidFill>
                <a:srgbClr val="0070C0"/>
              </a:solidFill>
              <a:latin typeface="Lato"/>
              <a:ea typeface="Lato"/>
              <a:cs typeface="Lato"/>
              <a:sym typeface="Lato"/>
            </a:endParaRPr>
          </a:p>
        </p:txBody>
      </p:sp>
      <p:pic>
        <p:nvPicPr>
          <p:cNvPr id="225" name="Google Shape;225;p38"/>
          <p:cNvPicPr preferRelativeResize="0"/>
          <p:nvPr/>
        </p:nvPicPr>
        <p:blipFill rotWithShape="1">
          <a:blip r:embed="rId3">
            <a:alphaModFix/>
          </a:blip>
          <a:srcRect/>
          <a:stretch/>
        </p:blipFill>
        <p:spPr>
          <a:xfrm>
            <a:off x="798449" y="1172630"/>
            <a:ext cx="4496362" cy="4911026"/>
          </a:xfrm>
          <a:prstGeom prst="rect">
            <a:avLst/>
          </a:prstGeom>
          <a:noFill/>
          <a:ln>
            <a:noFill/>
          </a:ln>
        </p:spPr>
      </p:pic>
      <p:sp>
        <p:nvSpPr>
          <p:cNvPr id="2" name="Google Shape;201;p35">
            <a:extLst>
              <a:ext uri="{FF2B5EF4-FFF2-40B4-BE49-F238E27FC236}">
                <a16:creationId xmlns:a16="http://schemas.microsoft.com/office/drawing/2014/main" id="{D7CC6736-D2F2-1C2A-4077-59776427D489}"/>
              </a:ext>
            </a:extLst>
          </p:cNvPr>
          <p:cNvSpPr txBox="1"/>
          <p:nvPr/>
        </p:nvSpPr>
        <p:spPr>
          <a:xfrm>
            <a:off x="250858" y="274833"/>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Propósito de DevOps</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9"/>
          <p:cNvSpPr txBox="1"/>
          <p:nvPr/>
        </p:nvSpPr>
        <p:spPr>
          <a:xfrm>
            <a:off x="241980" y="208971"/>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D00"/>
                </a:solidFill>
                <a:latin typeface="Lato"/>
                <a:ea typeface="Lato"/>
                <a:cs typeface="Lato"/>
                <a:sym typeface="Lato"/>
              </a:rPr>
              <a:t>DevOps Adopción</a:t>
            </a:r>
            <a:endParaRPr/>
          </a:p>
        </p:txBody>
      </p:sp>
      <p:sp>
        <p:nvSpPr>
          <p:cNvPr id="232" name="Google Shape;232;p39"/>
          <p:cNvSpPr txBox="1"/>
          <p:nvPr/>
        </p:nvSpPr>
        <p:spPr>
          <a:xfrm>
            <a:off x="241980" y="1124900"/>
            <a:ext cx="7020969" cy="478822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enfoque incremental se centra en la idea de minimizar el riesgo y el costo de una adopción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al tiempo que se construyen las habilidades necesarias y el impulso necesario para lograr una implementación exitosa en toda la empresa.</a:t>
            </a:r>
            <a:endParaRPr sz="2000" dirty="0">
              <a:solidFill>
                <a:srgbClr val="0070C0"/>
              </a:solidFill>
            </a:endParaRPr>
          </a:p>
          <a:p>
            <a:pPr marL="0" marR="0" lvl="0" indent="0" algn="just" rtl="0">
              <a:lnSpc>
                <a:spcPct val="100000"/>
              </a:lnSpc>
              <a:spcBef>
                <a:spcPts val="100"/>
              </a:spcBef>
              <a:spcAft>
                <a:spcPts val="0"/>
              </a:spcAft>
              <a:buClr>
                <a:srgbClr val="126893"/>
              </a:buClr>
              <a:buSzPts val="1000"/>
              <a:buFont typeface="Arial"/>
              <a:buNone/>
            </a:pPr>
            <a:r>
              <a:rPr lang="es-ES" sz="2000" b="0" i="0" u="none" strike="noStrike" cap="none" dirty="0">
                <a:solidFill>
                  <a:srgbClr val="0070C0"/>
                </a:solidFill>
                <a:latin typeface="Lato"/>
                <a:ea typeface="Lato"/>
                <a:cs typeface="Lato"/>
                <a:sym typeface="Lato"/>
              </a:rPr>
              <a:t> </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a:t>
            </a:r>
            <a:r>
              <a:rPr lang="es-ES" sz="2000" b="0" i="1" u="none" strike="noStrike" cap="none" dirty="0">
                <a:solidFill>
                  <a:srgbClr val="0070C0"/>
                </a:solidFill>
                <a:latin typeface="Lato"/>
                <a:ea typeface="Lato"/>
                <a:cs typeface="Lato"/>
                <a:sym typeface="Lato"/>
              </a:rPr>
              <a:t>"Principios de tres maneras" </a:t>
            </a:r>
            <a:r>
              <a:rPr lang="es-ES" sz="2000" b="0" i="0" u="none" strike="noStrike" cap="none" dirty="0">
                <a:solidFill>
                  <a:srgbClr val="0070C0"/>
                </a:solidFill>
                <a:latin typeface="Lato"/>
                <a:ea typeface="Lato"/>
                <a:cs typeface="Lato"/>
                <a:sym typeface="Lato"/>
              </a:rPr>
              <a:t>de </a:t>
            </a:r>
            <a:r>
              <a:rPr lang="es-ES" sz="2000" b="1" i="0" u="none" strike="noStrike" cap="none" dirty="0">
                <a:solidFill>
                  <a:srgbClr val="0070C0"/>
                </a:solidFill>
                <a:latin typeface="Lato"/>
                <a:ea typeface="Lato"/>
                <a:cs typeface="Lato"/>
                <a:sym typeface="Lato"/>
              </a:rPr>
              <a:t>Gene Kim</a:t>
            </a:r>
            <a:r>
              <a:rPr lang="es-ES" sz="2000" b="0" i="0" u="none" strike="noStrike" cap="none" dirty="0">
                <a:solidFill>
                  <a:srgbClr val="0070C0"/>
                </a:solidFill>
                <a:latin typeface="Lato"/>
                <a:ea typeface="Lato"/>
                <a:cs typeface="Lato"/>
                <a:sym typeface="Lato"/>
              </a:rPr>
              <a:t> establecen esencialmente diferentes formas de adopción incremental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a:t>
            </a:r>
            <a:endParaRPr sz="2000" dirty="0">
              <a:solidFill>
                <a:srgbClr val="0070C0"/>
              </a:solidFill>
            </a:endParaRPr>
          </a:p>
          <a:p>
            <a:pPr marL="0" marR="0" lvl="0" indent="0" algn="just" rtl="0">
              <a:lnSpc>
                <a:spcPct val="100000"/>
              </a:lnSpc>
              <a:spcBef>
                <a:spcPts val="100"/>
              </a:spcBef>
              <a:spcAft>
                <a:spcPts val="0"/>
              </a:spcAft>
              <a:buClr>
                <a:schemeClr val="dk1"/>
              </a:buClr>
              <a:buSzPts val="1000"/>
              <a:buFont typeface="Arial"/>
              <a:buNone/>
            </a:pPr>
            <a:endParaRPr sz="20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La primera manera: </a:t>
            </a:r>
            <a:r>
              <a:rPr lang="es-ES" sz="2000" b="0" i="0" u="none" strike="noStrike" cap="none" dirty="0">
                <a:solidFill>
                  <a:srgbClr val="0070C0"/>
                </a:solidFill>
                <a:latin typeface="Lato"/>
                <a:ea typeface="Lato"/>
                <a:cs typeface="Lato"/>
                <a:sym typeface="Lato"/>
              </a:rPr>
              <a:t>Pensamiento de sistemas.</a:t>
            </a:r>
            <a:endParaRPr sz="20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La segunda manera: </a:t>
            </a:r>
            <a:r>
              <a:rPr lang="es-ES" sz="2000" b="0" i="0" u="none" strike="noStrike" cap="none" dirty="0">
                <a:solidFill>
                  <a:srgbClr val="0070C0"/>
                </a:solidFill>
                <a:latin typeface="Lato"/>
                <a:ea typeface="Lato"/>
                <a:cs typeface="Lato"/>
                <a:sym typeface="Lato"/>
              </a:rPr>
              <a:t>Amplificar bucles de retroalimentación.</a:t>
            </a:r>
            <a:endParaRPr sz="20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La tercera manera: </a:t>
            </a:r>
            <a:r>
              <a:rPr lang="es-ES" sz="2000" b="0" i="0" u="none" strike="noStrike" cap="none" dirty="0">
                <a:solidFill>
                  <a:srgbClr val="0070C0"/>
                </a:solidFill>
                <a:latin typeface="Lato"/>
                <a:ea typeface="Lato"/>
                <a:cs typeface="Lato"/>
                <a:sym typeface="Lato"/>
              </a:rPr>
              <a:t>La cultura de la experimentación continua y el aprendizaje.</a:t>
            </a:r>
            <a:endParaRPr sz="2000" b="0" i="0" u="none" strike="noStrike" cap="none" dirty="0">
              <a:solidFill>
                <a:srgbClr val="0070C0"/>
              </a:solidFill>
              <a:latin typeface="Lato"/>
              <a:ea typeface="Lato"/>
              <a:cs typeface="Lato"/>
              <a:sym typeface="Lato"/>
            </a:endParaRPr>
          </a:p>
        </p:txBody>
      </p:sp>
      <p:pic>
        <p:nvPicPr>
          <p:cNvPr id="233" name="Google Shape;233;p39"/>
          <p:cNvPicPr preferRelativeResize="0"/>
          <p:nvPr/>
        </p:nvPicPr>
        <p:blipFill rotWithShape="1">
          <a:blip r:embed="rId3">
            <a:alphaModFix/>
          </a:blip>
          <a:srcRect/>
          <a:stretch/>
        </p:blipFill>
        <p:spPr>
          <a:xfrm>
            <a:off x="7730653" y="1802674"/>
            <a:ext cx="4317656" cy="342174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245102" y="1105311"/>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Beneficios</a:t>
            </a:r>
            <a:endParaRPr sz="4400" b="1" i="0" u="none" strike="noStrike" cap="none" dirty="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41"/>
          <p:cNvSpPr txBox="1"/>
          <p:nvPr/>
        </p:nvSpPr>
        <p:spPr>
          <a:xfrm>
            <a:off x="215347" y="274833"/>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D00"/>
                </a:solidFill>
                <a:latin typeface="Lato"/>
                <a:ea typeface="Lato"/>
                <a:cs typeface="Lato"/>
                <a:sym typeface="Lato"/>
              </a:rPr>
              <a:t>Beneficios</a:t>
            </a:r>
            <a:endParaRPr/>
          </a:p>
        </p:txBody>
      </p:sp>
      <p:sp>
        <p:nvSpPr>
          <p:cNvPr id="245" name="Google Shape;245;p41"/>
          <p:cNvSpPr txBox="1"/>
          <p:nvPr/>
        </p:nvSpPr>
        <p:spPr>
          <a:xfrm>
            <a:off x="328474" y="1288956"/>
            <a:ext cx="10834826" cy="428461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garantiza un tiempo más rápido de comercialización de los plazos de entrega y, por lo tanto, mejora la rentabilidad de las inversiones (ROI).</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Fundamentalmente,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una aplicación del concepto de desarrollo </a:t>
            </a:r>
            <a:r>
              <a:rPr lang="es-ES" sz="2000" b="1" i="0" u="none" strike="noStrike" cap="none" dirty="0">
                <a:solidFill>
                  <a:srgbClr val="0070C0"/>
                </a:solidFill>
                <a:latin typeface="Lato"/>
                <a:ea typeface="Lato"/>
                <a:cs typeface="Lato"/>
                <a:sym typeface="Lato"/>
              </a:rPr>
              <a:t>Agile</a:t>
            </a:r>
            <a:r>
              <a:rPr lang="es-ES" sz="2000" b="0" i="0" u="none" strike="noStrike" cap="none" dirty="0">
                <a:solidFill>
                  <a:srgbClr val="0070C0"/>
                </a:solidFill>
                <a:latin typeface="Lato"/>
                <a:ea typeface="Lato"/>
                <a:cs typeface="Lato"/>
                <a:sym typeface="Lato"/>
              </a:rPr>
              <a:t> y por lo tanto el principal beneficio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el desarrollo más rápido de software y la entrega frecuente mejorando la línea de fondo.</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trae el mayor beneficio al mejorar la colaboración entre el desarrollador y los equipos de operación. Esto se logra mejorando la transparencia que es esencial para una toma de decisiones efectiva.</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Hoy en día, los equipos de desarrollo deben dividir sus silos departamentales, comunicarse y colaborar con otros equipos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en el entorno dinámico actual.</a:t>
            </a:r>
            <a:endParaRPr dirty="0">
              <a:solidFill>
                <a:srgbClr val="0070C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2" name="Google Shape;252;p42"/>
          <p:cNvSpPr txBox="1"/>
          <p:nvPr/>
        </p:nvSpPr>
        <p:spPr>
          <a:xfrm>
            <a:off x="319596" y="1402080"/>
            <a:ext cx="10856403" cy="428461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mejora la agilidad ya que ofrece un entorno de colaboración, comunicación e integración en equipos diversamente ubicados en una organización global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Otro beneficio significativo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la detección temprana y la correspondiente corrección más rápida de los defectos que implica ofrecer los mejores servicios entregados a los clientes.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Uno de los beneficios clave de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es el lanzamiento, implementación, supervisión y la corrección continua.</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desarrollo de software actual requiere que los equipos se involucren en la entrega continua sin fallas, en un período reducido para los marcos de tiempo de salida al mercado y ciclos de lanzamiento más cortos.</a:t>
            </a:r>
            <a:endParaRPr sz="2000" b="0" i="0" u="none" strike="noStrike" cap="none" dirty="0">
              <a:solidFill>
                <a:srgbClr val="0070C0"/>
              </a:solidFill>
              <a:latin typeface="Lato"/>
              <a:ea typeface="Lato"/>
              <a:cs typeface="Lato"/>
              <a:sym typeface="Lato"/>
            </a:endParaRPr>
          </a:p>
        </p:txBody>
      </p:sp>
      <p:sp>
        <p:nvSpPr>
          <p:cNvPr id="2" name="Google Shape;244;p41">
            <a:extLst>
              <a:ext uri="{FF2B5EF4-FFF2-40B4-BE49-F238E27FC236}">
                <a16:creationId xmlns:a16="http://schemas.microsoft.com/office/drawing/2014/main" id="{3F3BF40A-66C0-71E7-F564-65F253DA7490}"/>
              </a:ext>
            </a:extLst>
          </p:cNvPr>
          <p:cNvSpPr txBox="1"/>
          <p:nvPr/>
        </p:nvSpPr>
        <p:spPr>
          <a:xfrm>
            <a:off x="215347" y="274833"/>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D00"/>
                </a:solidFill>
                <a:latin typeface="Lato"/>
                <a:ea typeface="Lato"/>
                <a:cs typeface="Lato"/>
                <a:sym typeface="Lato"/>
              </a:rPr>
              <a:t>Beneficios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43"/>
          <p:cNvSpPr txBox="1"/>
          <p:nvPr/>
        </p:nvSpPr>
        <p:spPr>
          <a:xfrm>
            <a:off x="268612" y="274833"/>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D00"/>
                </a:solidFill>
                <a:latin typeface="Lato"/>
                <a:ea typeface="Lato"/>
                <a:cs typeface="Lato"/>
                <a:sym typeface="Lato"/>
              </a:rPr>
              <a:t>Estabilidad</a:t>
            </a:r>
            <a:endParaRPr dirty="0"/>
          </a:p>
        </p:txBody>
      </p:sp>
      <p:sp>
        <p:nvSpPr>
          <p:cNvPr id="259" name="Google Shape;259;p43"/>
          <p:cNvSpPr txBox="1"/>
          <p:nvPr/>
        </p:nvSpPr>
        <p:spPr>
          <a:xfrm>
            <a:off x="268612" y="1863634"/>
            <a:ext cx="10907387" cy="34921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Existen mejoras en los </a:t>
            </a:r>
            <a:r>
              <a:rPr lang="es-ES" sz="2000" i="0" u="none" strike="noStrike" cap="none" dirty="0">
                <a:solidFill>
                  <a:srgbClr val="0070C0"/>
                </a:solidFill>
                <a:latin typeface="Lato"/>
                <a:ea typeface="Lato"/>
                <a:cs typeface="Lato"/>
                <a:sym typeface="Lato"/>
              </a:rPr>
              <a:t>Mean Time To </a:t>
            </a:r>
            <a:r>
              <a:rPr lang="es-ES" sz="2000" i="0" u="none" strike="noStrike" cap="none" dirty="0" err="1">
                <a:solidFill>
                  <a:srgbClr val="0070C0"/>
                </a:solidFill>
                <a:latin typeface="Lato"/>
                <a:ea typeface="Lato"/>
                <a:cs typeface="Lato"/>
                <a:sym typeface="Lato"/>
              </a:rPr>
              <a:t>Recover</a:t>
            </a:r>
            <a:r>
              <a:rPr lang="es-ES" sz="2000" i="0" u="none" strike="noStrike" cap="none" dirty="0">
                <a:solidFill>
                  <a:srgbClr val="0070C0"/>
                </a:solidFill>
                <a:latin typeface="Lato"/>
                <a:ea typeface="Lato"/>
                <a:cs typeface="Lato"/>
                <a:sym typeface="Lato"/>
              </a:rPr>
              <a:t> </a:t>
            </a:r>
            <a:r>
              <a:rPr lang="es-ES" sz="2000" b="0" u="none" strike="noStrike" cap="none" dirty="0">
                <a:solidFill>
                  <a:srgbClr val="0070C0"/>
                </a:solidFill>
                <a:latin typeface="Lato"/>
                <a:ea typeface="Lato"/>
                <a:cs typeface="Lato"/>
                <a:sym typeface="Lato"/>
              </a:rPr>
              <a:t>(MTTR).</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 el tiempo promedio para reparar un servicio de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u otro elemento de configuración después de una falla.</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a:t>
            </a:r>
            <a:r>
              <a:rPr lang="es-ES" sz="2000" b="1" i="0" u="none" strike="noStrike" cap="none" dirty="0">
                <a:solidFill>
                  <a:srgbClr val="0070C0"/>
                </a:solidFill>
                <a:latin typeface="Lato"/>
                <a:ea typeface="Lato"/>
                <a:cs typeface="Lato"/>
                <a:sym typeface="Lato"/>
              </a:rPr>
              <a:t>MTTR</a:t>
            </a:r>
            <a:r>
              <a:rPr lang="es-ES" sz="2000" b="0" i="0" u="none" strike="noStrike" cap="none" dirty="0">
                <a:solidFill>
                  <a:srgbClr val="0070C0"/>
                </a:solidFill>
                <a:latin typeface="Lato"/>
                <a:ea typeface="Lato"/>
                <a:cs typeface="Lato"/>
                <a:sym typeface="Lato"/>
              </a:rPr>
              <a:t> se mide desde el momento en que el elemento de configuración falló hasta que fue reparado.</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sz="200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a:t>
            </a:r>
            <a:r>
              <a:rPr lang="es-ES" sz="2000" b="1" i="0" u="none" strike="noStrike" cap="none" dirty="0">
                <a:solidFill>
                  <a:srgbClr val="0070C0"/>
                </a:solidFill>
                <a:latin typeface="Lato"/>
                <a:ea typeface="Lato"/>
                <a:cs typeface="Lato"/>
                <a:sym typeface="Lato"/>
              </a:rPr>
              <a:t>MTTR</a:t>
            </a:r>
            <a:r>
              <a:rPr lang="es-ES" sz="2000" b="0" i="0" u="none" strike="noStrike" cap="none" dirty="0">
                <a:solidFill>
                  <a:srgbClr val="0070C0"/>
                </a:solidFill>
                <a:latin typeface="Lato"/>
                <a:ea typeface="Lato"/>
                <a:cs typeface="Lato"/>
                <a:sym typeface="Lato"/>
              </a:rPr>
              <a:t> no incluye el tiempo necesario para recuperar o restaurar. A veces se usa incorrectamente en lugar del tiempo medio para restablecer el servicio.</a:t>
            </a:r>
            <a:endParaRPr sz="2000" dirty="0">
              <a:solidFill>
                <a:srgbClr val="0070C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4"/>
          <p:cNvSpPr txBox="1"/>
          <p:nvPr/>
        </p:nvSpPr>
        <p:spPr>
          <a:xfrm>
            <a:off x="5688388" y="282868"/>
            <a:ext cx="6264365" cy="5232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800" b="1" i="0" u="none" strike="noStrike" cap="none" dirty="0">
                <a:solidFill>
                  <a:srgbClr val="FF4300"/>
                </a:solidFill>
                <a:latin typeface="Lato"/>
                <a:ea typeface="Lato"/>
                <a:cs typeface="Lato"/>
                <a:sym typeface="Lato"/>
              </a:rPr>
              <a:t>Estabilidad</a:t>
            </a:r>
            <a:endParaRP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 y="0"/>
            <a:ext cx="9233958" cy="590973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5"/>
          <p:cNvSpPr txBox="1"/>
          <p:nvPr/>
        </p:nvSpPr>
        <p:spPr>
          <a:xfrm>
            <a:off x="274067" y="138043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solidFill>
                  <a:srgbClr val="0070C0"/>
                </a:solidFill>
                <a:latin typeface="Lato"/>
                <a:ea typeface="Lato"/>
                <a:cs typeface="Lato"/>
                <a:sym typeface="Lato"/>
              </a:rPr>
              <a:t>Taller</a:t>
            </a:r>
            <a:br>
              <a:rPr lang="es-ES" sz="4400" b="1" i="0" u="none" strike="noStrike" cap="none" dirty="0">
                <a:solidFill>
                  <a:srgbClr val="0070C0"/>
                </a:solidFill>
                <a:latin typeface="Lato"/>
                <a:ea typeface="Lato"/>
                <a:cs typeface="Lato"/>
                <a:sym typeface="Lato"/>
              </a:rPr>
            </a:br>
            <a:r>
              <a:rPr lang="es-ES" sz="4400" b="1" i="0" u="none" strike="noStrike" cap="none" dirty="0">
                <a:solidFill>
                  <a:srgbClr val="0070C0"/>
                </a:solidFill>
                <a:latin typeface="Lato"/>
                <a:ea typeface="Lato"/>
                <a:cs typeface="Lato"/>
                <a:sym typeface="Lato"/>
              </a:rPr>
              <a:t>30 Minutos</a:t>
            </a:r>
            <a:endParaRPr sz="4400" b="1" i="0" u="none" strike="noStrike" cap="none" dirty="0">
              <a:solidFill>
                <a:srgbClr val="0070C0"/>
              </a:solidFill>
              <a:latin typeface="Lato"/>
              <a:ea typeface="Lato"/>
              <a:cs typeface="Lato"/>
              <a:sym typeface="Lato"/>
            </a:endParaRPr>
          </a:p>
        </p:txBody>
      </p:sp>
      <p:pic>
        <p:nvPicPr>
          <p:cNvPr id="271" name="Google Shape;271;p45"/>
          <p:cNvPicPr preferRelativeResize="0"/>
          <p:nvPr/>
        </p:nvPicPr>
        <p:blipFill rotWithShape="1">
          <a:blip r:embed="rId3">
            <a:alphaModFix/>
          </a:blip>
          <a:srcRect/>
          <a:stretch/>
        </p:blipFill>
        <p:spPr>
          <a:xfrm>
            <a:off x="3605182" y="4152007"/>
            <a:ext cx="575421" cy="57542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46"/>
          <p:cNvSpPr txBox="1"/>
          <p:nvPr/>
        </p:nvSpPr>
        <p:spPr>
          <a:xfrm>
            <a:off x="241980" y="274833"/>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Análisis en Grupos</a:t>
            </a:r>
            <a:endParaRPr dirty="0"/>
          </a:p>
        </p:txBody>
      </p:sp>
      <p:sp>
        <p:nvSpPr>
          <p:cNvPr id="278" name="Google Shape;278;p46"/>
          <p:cNvSpPr txBox="1"/>
          <p:nvPr/>
        </p:nvSpPr>
        <p:spPr>
          <a:xfrm>
            <a:off x="321077" y="1036325"/>
            <a:ext cx="8670524" cy="30757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Informe </a:t>
            </a:r>
            <a:r>
              <a:rPr lang="es-ES" sz="2000" b="1" i="0" u="none" strike="noStrike" cap="none" dirty="0" err="1">
                <a:solidFill>
                  <a:srgbClr val="0070C0"/>
                </a:solidFill>
                <a:latin typeface="Lato"/>
                <a:ea typeface="Lato"/>
                <a:cs typeface="Lato"/>
                <a:sym typeface="Lato"/>
              </a:rPr>
              <a:t>State</a:t>
            </a:r>
            <a:r>
              <a:rPr lang="es-ES" sz="2000" b="1" i="0" u="none" strike="noStrike" cap="none" dirty="0">
                <a:solidFill>
                  <a:srgbClr val="0070C0"/>
                </a:solidFill>
                <a:latin typeface="Lato"/>
                <a:ea typeface="Lato"/>
                <a:cs typeface="Lato"/>
                <a:sym typeface="Lato"/>
              </a:rPr>
              <a:t> of DevOps 2021 y Agile </a:t>
            </a:r>
            <a:r>
              <a:rPr lang="es-ES" sz="2000" b="1" i="0" u="none" strike="noStrike" cap="none" dirty="0" err="1">
                <a:solidFill>
                  <a:srgbClr val="0070C0"/>
                </a:solidFill>
                <a:latin typeface="Lato"/>
                <a:ea typeface="Lato"/>
                <a:cs typeface="Lato"/>
                <a:sym typeface="Lato"/>
              </a:rPr>
              <a:t>Adoption</a:t>
            </a:r>
            <a:r>
              <a:rPr lang="es-ES" sz="2000" b="1"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Report</a:t>
            </a:r>
            <a:r>
              <a:rPr lang="es-ES" sz="2000" b="1" i="0" u="none" strike="noStrike" cap="none" dirty="0">
                <a:solidFill>
                  <a:srgbClr val="0070C0"/>
                </a:solidFill>
                <a:latin typeface="Lato"/>
                <a:ea typeface="Lato"/>
                <a:cs typeface="Lato"/>
                <a:sym typeface="Lato"/>
              </a:rPr>
              <a:t> de CertiProf</a:t>
            </a:r>
          </a:p>
          <a:p>
            <a:pPr marL="0" marR="0" lvl="0" indent="0" rtl="0">
              <a:lnSpc>
                <a:spcPct val="100000"/>
              </a:lnSpc>
              <a:spcBef>
                <a:spcPts val="0"/>
              </a:spcBef>
              <a:spcAft>
                <a:spcPts val="0"/>
              </a:spcAft>
              <a:buClr>
                <a:srgbClr val="126893"/>
              </a:buClr>
              <a:buSzPts val="2000"/>
              <a:buFont typeface="Arial"/>
              <a:buNone/>
            </a:pPr>
            <a:endParaRPr lang="es-ES" sz="2000" dirty="0">
              <a:solidFill>
                <a:srgbClr val="0070C0"/>
              </a:solidFill>
              <a:latin typeface="Lato"/>
              <a:ea typeface="Lato"/>
              <a:cs typeface="Lato"/>
              <a:sym typeface="Lato"/>
            </a:endParaRPr>
          </a:p>
        </p:txBody>
      </p:sp>
      <p:sp>
        <p:nvSpPr>
          <p:cNvPr id="2" name="TextBox 1">
            <a:extLst>
              <a:ext uri="{FF2B5EF4-FFF2-40B4-BE49-F238E27FC236}">
                <a16:creationId xmlns:a16="http://schemas.microsoft.com/office/drawing/2014/main" id="{3B537804-1D29-6735-3390-B8750EE0EEA2}"/>
              </a:ext>
            </a:extLst>
          </p:cNvPr>
          <p:cNvSpPr txBox="1"/>
          <p:nvPr/>
        </p:nvSpPr>
        <p:spPr>
          <a:xfrm>
            <a:off x="241981" y="1524000"/>
            <a:ext cx="11437401" cy="4701550"/>
          </a:xfrm>
          <a:prstGeom prst="rect">
            <a:avLst/>
          </a:prstGeom>
          <a:noFill/>
        </p:spPr>
        <p:txBody>
          <a:bodyPr wrap="square" rtlCol="0">
            <a:spAutoFit/>
          </a:bodyPr>
          <a:lstStyle/>
          <a:p>
            <a:pPr lvl="3">
              <a:buClr>
                <a:srgbClr val="126893"/>
              </a:buClr>
              <a:buSzPts val="2000"/>
            </a:pPr>
            <a:r>
              <a:rPr lang="es-ES" sz="2000" b="0" i="0" u="none" strike="noStrike" cap="none" dirty="0">
                <a:solidFill>
                  <a:srgbClr val="0070C0"/>
                </a:solidFill>
                <a:latin typeface="Lato"/>
                <a:ea typeface="Lato"/>
                <a:cs typeface="Lato"/>
                <a:sym typeface="Lato"/>
              </a:rPr>
              <a:t>¿Cuáles son los principales beneficios comerciales destacados en el informe y cómo se relacionan con la adopción de prácticas DevOps maduras?</a:t>
            </a:r>
          </a:p>
          <a:p>
            <a:pPr lvl="3">
              <a:buClr>
                <a:srgbClr val="126893"/>
              </a:buClr>
              <a:buSzPts val="2000"/>
            </a:pPr>
            <a:endParaRPr lang="es-ES" sz="2000" b="0" i="0" u="none" strike="noStrike" cap="none" dirty="0">
              <a:solidFill>
                <a:srgbClr val="0070C0"/>
              </a:solidFill>
              <a:latin typeface="Lato"/>
              <a:ea typeface="Lato"/>
              <a:cs typeface="Lato"/>
              <a:sym typeface="Lato"/>
            </a:endParaRPr>
          </a:p>
          <a:p>
            <a:pPr lvl="3">
              <a:buClr>
                <a:srgbClr val="126893"/>
              </a:buClr>
              <a:buSzPts val="2000"/>
            </a:pPr>
            <a:r>
              <a:rPr lang="es-ES" sz="2000" b="0" i="0" u="none" strike="noStrike" cap="none" dirty="0">
                <a:solidFill>
                  <a:srgbClr val="0070C0"/>
                </a:solidFill>
                <a:latin typeface="Lato"/>
                <a:ea typeface="Lato"/>
                <a:cs typeface="Lato"/>
                <a:sym typeface="Lato"/>
              </a:rPr>
              <a:t>¿Cuáles son los factores clave identificados en el informe que contribuyen al éxito de la adopción de DevOps en las organizaciones?</a:t>
            </a:r>
          </a:p>
          <a:p>
            <a:pPr lvl="3">
              <a:buClr>
                <a:srgbClr val="126893"/>
              </a:buClr>
              <a:buSzPts val="2000"/>
            </a:pPr>
            <a:endParaRPr lang="es-ES" sz="2000" b="0" i="0" u="none" strike="noStrike" cap="none" dirty="0">
              <a:solidFill>
                <a:srgbClr val="0070C0"/>
              </a:solidFill>
              <a:latin typeface="Lato"/>
              <a:ea typeface="Lato"/>
              <a:cs typeface="Lato"/>
              <a:sym typeface="Lato"/>
            </a:endParaRPr>
          </a:p>
          <a:p>
            <a:pPr lvl="3">
              <a:buClr>
                <a:srgbClr val="126893"/>
              </a:buClr>
              <a:buSzPts val="2000"/>
            </a:pPr>
            <a:r>
              <a:rPr lang="es-ES" sz="2000" b="0" i="0" u="none" strike="noStrike" cap="none" dirty="0">
                <a:solidFill>
                  <a:srgbClr val="0070C0"/>
                </a:solidFill>
                <a:latin typeface="Lato"/>
                <a:ea typeface="Lato"/>
                <a:cs typeface="Lato"/>
                <a:sym typeface="Lato"/>
              </a:rPr>
              <a:t>¿Qué datos o estadísticas del informe respaldan la importancia de la colaboración entre los equipos de desarrollo, operaciones y seguridad en la implementación de DevOps?</a:t>
            </a:r>
          </a:p>
          <a:p>
            <a:pPr lvl="3">
              <a:buClr>
                <a:srgbClr val="126893"/>
              </a:buClr>
              <a:buSzPts val="2000"/>
            </a:pPr>
            <a:endParaRPr lang="es-ES" sz="2000" b="0" i="0" u="none" strike="noStrike" cap="none" dirty="0">
              <a:solidFill>
                <a:srgbClr val="0070C0"/>
              </a:solidFill>
              <a:latin typeface="Lato"/>
              <a:ea typeface="Lato"/>
              <a:cs typeface="Lato"/>
              <a:sym typeface="Lato"/>
            </a:endParaRPr>
          </a:p>
          <a:p>
            <a:pPr lvl="3">
              <a:buClr>
                <a:srgbClr val="126893"/>
              </a:buClr>
              <a:buSzPts val="2000"/>
            </a:pPr>
            <a:r>
              <a:rPr lang="es-ES" sz="2000" b="0" i="0" u="none" strike="noStrike" cap="none" dirty="0">
                <a:solidFill>
                  <a:srgbClr val="0070C0"/>
                </a:solidFill>
                <a:latin typeface="Lato"/>
                <a:ea typeface="Lato"/>
                <a:cs typeface="Lato"/>
                <a:sym typeface="Lato"/>
              </a:rPr>
              <a:t>¿Cómo se destaca la automatización en el informe como un componente esencial de DevOps </a:t>
            </a:r>
          </a:p>
          <a:p>
            <a:pPr lvl="3">
              <a:buClr>
                <a:srgbClr val="126893"/>
              </a:buClr>
              <a:buSzPts val="2000"/>
            </a:pPr>
            <a:r>
              <a:rPr lang="es-ES" sz="2000" b="0" i="0" u="none" strike="noStrike" cap="none" dirty="0">
                <a:solidFill>
                  <a:srgbClr val="0070C0"/>
                </a:solidFill>
                <a:latin typeface="Lato"/>
                <a:ea typeface="Lato"/>
                <a:cs typeface="Lato"/>
                <a:sym typeface="Lato"/>
              </a:rPr>
              <a:t>y qué beneficios concretos se mencionan?</a:t>
            </a:r>
          </a:p>
          <a:p>
            <a:pPr lvl="3">
              <a:buClr>
                <a:srgbClr val="126893"/>
              </a:buClr>
              <a:buSzPts val="2000"/>
            </a:pPr>
            <a:endParaRPr lang="es-ES" sz="2000" b="0" i="0" u="none" strike="noStrike" cap="none" dirty="0">
              <a:solidFill>
                <a:srgbClr val="0070C0"/>
              </a:solidFill>
              <a:latin typeface="Lato"/>
              <a:ea typeface="Lato"/>
              <a:cs typeface="Lato"/>
              <a:sym typeface="Lato"/>
            </a:endParaRPr>
          </a:p>
          <a:p>
            <a:pPr lvl="3">
              <a:buClr>
                <a:srgbClr val="126893"/>
              </a:buClr>
              <a:buSzPts val="2000"/>
            </a:pPr>
            <a:r>
              <a:rPr lang="es-ES" sz="2000" b="0" i="0" u="none" strike="noStrike" cap="none" dirty="0">
                <a:solidFill>
                  <a:srgbClr val="0070C0"/>
                </a:solidFill>
                <a:latin typeface="Lato"/>
                <a:ea typeface="Lato"/>
                <a:cs typeface="Lato"/>
                <a:sym typeface="Lato"/>
              </a:rPr>
              <a:t>¿Cuáles son los principales desafíos y obstáculos mencionados en el informe en relación con la adopción de DevOps y cómo se abordan?</a:t>
            </a:r>
          </a:p>
          <a:p>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E1F1AA2B-39C0-77FF-32E2-D1D159754E7E}"/>
              </a:ext>
            </a:extLst>
          </p:cNvPr>
          <p:cNvSpPr>
            <a:spLocks noGrp="1"/>
          </p:cNvSpPr>
          <p:nvPr>
            <p:ph type="title"/>
          </p:nvPr>
        </p:nvSpPr>
        <p:spPr>
          <a:xfrm>
            <a:off x="334963" y="143536"/>
            <a:ext cx="6023634" cy="660400"/>
          </a:xfrm>
        </p:spPr>
        <p:txBody>
          <a:bodyPr>
            <a:normAutofit/>
          </a:bodyPr>
          <a:lstStyle/>
          <a:p>
            <a:r>
              <a:rPr lang="es-CO" dirty="0"/>
              <a:t>Agile Alliance</a:t>
            </a:r>
            <a:endParaRPr lang="es-MX" sz="2800" dirty="0"/>
          </a:p>
        </p:txBody>
      </p:sp>
      <p:pic>
        <p:nvPicPr>
          <p:cNvPr id="3" name="Google Shape;73;p6">
            <a:extLst>
              <a:ext uri="{FF2B5EF4-FFF2-40B4-BE49-F238E27FC236}">
                <a16:creationId xmlns:a16="http://schemas.microsoft.com/office/drawing/2014/main" id="{AE2E9323-10D1-E07E-86E3-E4F979440B17}"/>
              </a:ext>
            </a:extLst>
          </p:cNvPr>
          <p:cNvPicPr preferRelativeResize="0"/>
          <p:nvPr/>
        </p:nvPicPr>
        <p:blipFill rotWithShape="1">
          <a:blip r:embed="rId2">
            <a:alphaModFix/>
          </a:blip>
          <a:srcRect l="56807" t="26181" r="11320"/>
          <a:stretch/>
        </p:blipFill>
        <p:spPr>
          <a:xfrm>
            <a:off x="6977830" y="1583844"/>
            <a:ext cx="3707587" cy="3690312"/>
          </a:xfrm>
          <a:prstGeom prst="rect">
            <a:avLst/>
          </a:prstGeom>
          <a:noFill/>
          <a:ln>
            <a:noFill/>
          </a:ln>
        </p:spPr>
      </p:pic>
      <p:sp>
        <p:nvSpPr>
          <p:cNvPr id="4" name="Marcador de texto 1">
            <a:extLst>
              <a:ext uri="{FF2B5EF4-FFF2-40B4-BE49-F238E27FC236}">
                <a16:creationId xmlns:a16="http://schemas.microsoft.com/office/drawing/2014/main" id="{BF5E04B5-008D-2C49-BA51-95C4439CFACC}"/>
              </a:ext>
            </a:extLst>
          </p:cNvPr>
          <p:cNvSpPr>
            <a:spLocks noGrp="1"/>
          </p:cNvSpPr>
          <p:nvPr>
            <p:ph type="body" idx="13"/>
          </p:nvPr>
        </p:nvSpPr>
        <p:spPr>
          <a:xfrm>
            <a:off x="334963" y="2213676"/>
            <a:ext cx="5868131" cy="2808490"/>
          </a:xfrm>
        </p:spPr>
        <p:txBody>
          <a:bodyPr>
            <a:noAutofit/>
          </a:bodyPr>
          <a:lstStyle/>
          <a:p>
            <a:pPr algn="just">
              <a:lnSpc>
                <a:spcPct val="100000"/>
              </a:lnSpc>
              <a:spcBef>
                <a:spcPts val="0"/>
              </a:spcBef>
            </a:pPr>
            <a:r>
              <a:rPr lang="es-CO" sz="1800" dirty="0" err="1">
                <a:solidFill>
                  <a:srgbClr val="0070C0"/>
                </a:solidFill>
              </a:rPr>
              <a:t>CertiProf</a:t>
            </a:r>
            <a:r>
              <a:rPr lang="es-CO" sz="1800" dirty="0">
                <a:solidFill>
                  <a:srgbClr val="0070C0"/>
                </a:solidFill>
              </a:rPr>
              <a:t>® </a:t>
            </a:r>
            <a:r>
              <a:rPr lang="es-ES" sz="1800" dirty="0">
                <a:solidFill>
                  <a:srgbClr val="0070C0"/>
                </a:solidFill>
              </a:rPr>
              <a:t>es un miembro corporativo de Agile Alliance.</a:t>
            </a:r>
          </a:p>
          <a:p>
            <a:pPr algn="just">
              <a:lnSpc>
                <a:spcPct val="100000"/>
              </a:lnSpc>
              <a:spcBef>
                <a:spcPts val="0"/>
              </a:spcBef>
            </a:pPr>
            <a:endParaRPr lang="es-ES" sz="1800" dirty="0">
              <a:solidFill>
                <a:srgbClr val="0070C0"/>
              </a:solidFill>
            </a:endParaRPr>
          </a:p>
          <a:p>
            <a:pPr algn="just">
              <a:lnSpc>
                <a:spcPct val="100000"/>
              </a:lnSpc>
              <a:spcBef>
                <a:spcPts val="0"/>
              </a:spcBef>
            </a:pPr>
            <a:r>
              <a:rPr lang="es-ES" sz="1800" dirty="0">
                <a:solidFill>
                  <a:srgbClr val="0070C0"/>
                </a:solidFill>
              </a:rPr>
              <a:t>Al unirnos al programa corporativo Agile Alliance, continuamos empoderando a las personas ayudándolas a alcanzar su potencial a través de la educación. Cada día, brindamos más herramientas y recursos que permiten a nuestros socios formar profesionales que buscan mejorar su desarrollo profesional y sus habilidades</a:t>
            </a:r>
            <a:r>
              <a:rPr lang="es-CO" sz="1800" dirty="0">
                <a:solidFill>
                  <a:srgbClr val="0070C0"/>
                </a:solidFill>
              </a:rPr>
              <a:t>.</a:t>
            </a:r>
          </a:p>
          <a:p>
            <a:pPr algn="just">
              <a:lnSpc>
                <a:spcPct val="100000"/>
              </a:lnSpc>
              <a:spcBef>
                <a:spcPts val="0"/>
              </a:spcBef>
            </a:pPr>
            <a:endParaRPr lang="es-CO" sz="1800" dirty="0">
              <a:solidFill>
                <a:srgbClr val="0070C0"/>
              </a:solidFill>
            </a:endParaRPr>
          </a:p>
          <a:p>
            <a:pPr algn="just">
              <a:lnSpc>
                <a:spcPct val="100000"/>
              </a:lnSpc>
              <a:spcBef>
                <a:spcPts val="0"/>
              </a:spcBef>
            </a:pPr>
            <a:r>
              <a:rPr lang="es-CO" sz="1800" dirty="0">
                <a:solidFill>
                  <a:srgbClr val="2E75B6"/>
                </a:solidFill>
                <a:latin typeface="Lato" panose="020F0502020204030203" pitchFamily="34" charset="77"/>
                <a:hlinkClick r:id="rId3"/>
              </a:rPr>
              <a:t>https://www.agilealliance.org/organizations/certiprof/</a:t>
            </a:r>
            <a:endParaRPr lang="es-CO" sz="1800" dirty="0">
              <a:solidFill>
                <a:srgbClr val="2E75B6"/>
              </a:solidFill>
              <a:latin typeface="Lato" panose="020F0502020204030203" pitchFamily="34" charset="77"/>
            </a:endParaRPr>
          </a:p>
          <a:p>
            <a:pPr algn="just">
              <a:lnSpc>
                <a:spcPct val="100000"/>
              </a:lnSpc>
              <a:spcBef>
                <a:spcPts val="0"/>
              </a:spcBef>
            </a:pPr>
            <a:endParaRPr lang="es-CO" sz="1800" dirty="0">
              <a:solidFill>
                <a:srgbClr val="0070C0"/>
              </a:solidFill>
              <a:latin typeface="Lato" panose="020F0502020204030203" pitchFamily="34" charset="77"/>
            </a:endParaRPr>
          </a:p>
        </p:txBody>
      </p:sp>
    </p:spTree>
    <p:extLst>
      <p:ext uri="{BB962C8B-B14F-4D97-AF65-F5344CB8AC3E}">
        <p14:creationId xmlns:p14="http://schemas.microsoft.com/office/powerpoint/2010/main" val="314125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259425" y="1105312"/>
            <a:ext cx="109601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Pilares de </a:t>
            </a:r>
            <a:r>
              <a:rPr lang="es-ES" sz="4400" b="1" i="0" u="none" strike="noStrike" cap="none" dirty="0" err="1">
                <a:latin typeface="Lato"/>
                <a:ea typeface="Lato"/>
                <a:cs typeface="Lato"/>
                <a:sym typeface="Lato"/>
              </a:rPr>
              <a:t>DevOps</a:t>
            </a:r>
            <a:endParaRPr sz="4400" b="1" i="0" u="none" strike="noStrike" cap="none" dirty="0">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48"/>
          <p:cNvSpPr txBox="1"/>
          <p:nvPr/>
        </p:nvSpPr>
        <p:spPr>
          <a:xfrm>
            <a:off x="259735" y="274833"/>
            <a:ext cx="6264365"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Pilares de DevOps</a:t>
            </a:r>
            <a:endParaRPr sz="2800" b="1" i="0" u="none" strike="noStrike" cap="none" dirty="0">
              <a:solidFill>
                <a:srgbClr val="FF4300"/>
              </a:solidFill>
              <a:latin typeface="Lato"/>
              <a:ea typeface="Lato"/>
              <a:cs typeface="Lato"/>
              <a:sym typeface="Lato"/>
            </a:endParaRPr>
          </a:p>
        </p:txBody>
      </p:sp>
      <p:sp>
        <p:nvSpPr>
          <p:cNvPr id="290" name="Google Shape;290;p48"/>
          <p:cNvSpPr txBox="1"/>
          <p:nvPr/>
        </p:nvSpPr>
        <p:spPr>
          <a:xfrm>
            <a:off x="363984" y="1602377"/>
            <a:ext cx="10799316" cy="384918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Agile</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914400" marR="0" lvl="1" indent="-457200" algn="just" rtl="0">
              <a:lnSpc>
                <a:spcPct val="100000"/>
              </a:lnSpc>
              <a:spcBef>
                <a:spcPts val="200"/>
              </a:spcBef>
              <a:spcAft>
                <a:spcPts val="0"/>
              </a:spcAft>
              <a:buClr>
                <a:srgbClr val="126893"/>
              </a:buClr>
              <a:buSzPts val="2000"/>
              <a:buFont typeface="Calibri"/>
              <a:buAutoNum type="arabicPeriod"/>
            </a:pPr>
            <a:r>
              <a:rPr lang="es-ES" sz="2000" b="0" i="0" u="none" strike="noStrike" cap="none" dirty="0">
                <a:solidFill>
                  <a:srgbClr val="0070C0"/>
                </a:solidFill>
                <a:latin typeface="Lato"/>
                <a:ea typeface="Lato"/>
                <a:cs typeface="Lato"/>
                <a:sym typeface="Lato"/>
              </a:rPr>
              <a:t>Velocidad.</a:t>
            </a:r>
            <a:endParaRPr dirty="0">
              <a:solidFill>
                <a:srgbClr val="0070C0"/>
              </a:solidFill>
            </a:endParaRPr>
          </a:p>
          <a:p>
            <a:pPr marL="914400" marR="0" lvl="1" indent="-457200" algn="just" rtl="0">
              <a:lnSpc>
                <a:spcPct val="100000"/>
              </a:lnSpc>
              <a:spcBef>
                <a:spcPts val="200"/>
              </a:spcBef>
              <a:spcAft>
                <a:spcPts val="0"/>
              </a:spcAft>
              <a:buClr>
                <a:srgbClr val="126893"/>
              </a:buClr>
              <a:buSzPts val="2000"/>
              <a:buFont typeface="Calibri"/>
              <a:buAutoNum type="arabicPeriod"/>
            </a:pPr>
            <a:r>
              <a:rPr lang="es-ES" sz="2000" b="0" i="0" u="none" strike="noStrike" cap="none" dirty="0">
                <a:solidFill>
                  <a:srgbClr val="0070C0"/>
                </a:solidFill>
                <a:latin typeface="Lato"/>
                <a:ea typeface="Lato"/>
                <a:cs typeface="Lato"/>
                <a:sym typeface="Lato"/>
              </a:rPr>
              <a:t>Adaptabilidad al cambio.</a:t>
            </a:r>
            <a:endParaRPr dirty="0">
              <a:solidFill>
                <a:srgbClr val="0070C0"/>
              </a:solidFill>
            </a:endParaRPr>
          </a:p>
          <a:p>
            <a:pPr marL="914400" marR="0" lvl="1" indent="-457200" algn="just" rtl="0">
              <a:lnSpc>
                <a:spcPct val="100000"/>
              </a:lnSpc>
              <a:spcBef>
                <a:spcPts val="200"/>
              </a:spcBef>
              <a:spcAft>
                <a:spcPts val="0"/>
              </a:spcAft>
              <a:buClr>
                <a:srgbClr val="126893"/>
              </a:buClr>
              <a:buSzPts val="2000"/>
              <a:buFont typeface="Calibri"/>
              <a:buAutoNum type="arabicPeriod"/>
            </a:pPr>
            <a:r>
              <a:rPr lang="es-ES" sz="2000" b="0" i="0" u="none" strike="noStrike" cap="none" dirty="0">
                <a:solidFill>
                  <a:srgbClr val="0070C0"/>
                </a:solidFill>
                <a:latin typeface="Lato"/>
                <a:ea typeface="Lato"/>
                <a:cs typeface="Lato"/>
                <a:sym typeface="Lato"/>
              </a:rPr>
              <a:t>Lanzamiento sin errores (JKK Concept).</a:t>
            </a:r>
            <a:endParaRPr dirty="0">
              <a:solidFill>
                <a:srgbClr val="0070C0"/>
              </a:solidFill>
            </a:endParaRPr>
          </a:p>
          <a:p>
            <a:pPr marL="457200" marR="0" lvl="0" indent="-387350" algn="just" rtl="0">
              <a:lnSpc>
                <a:spcPct val="100000"/>
              </a:lnSpc>
              <a:spcBef>
                <a:spcPts val="110"/>
              </a:spcBef>
              <a:spcAft>
                <a:spcPts val="0"/>
              </a:spcAft>
              <a:buClr>
                <a:schemeClr val="dk1"/>
              </a:buClr>
              <a:buSzPts val="1100"/>
              <a:buFont typeface="Calibri"/>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ITSM</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914400" marR="0" lvl="1" indent="-457200" algn="just" rtl="0">
              <a:lnSpc>
                <a:spcPct val="100000"/>
              </a:lnSpc>
              <a:spcBef>
                <a:spcPts val="200"/>
              </a:spcBef>
              <a:spcAft>
                <a:spcPts val="0"/>
              </a:spcAft>
              <a:buClr>
                <a:srgbClr val="126893"/>
              </a:buClr>
              <a:buSzPts val="2000"/>
              <a:buFont typeface="Calibri"/>
              <a:buAutoNum type="arabicPeriod"/>
            </a:pPr>
            <a:r>
              <a:rPr lang="es-ES" sz="2000" b="0" i="0" u="none" strike="noStrike" cap="none" dirty="0">
                <a:solidFill>
                  <a:srgbClr val="0070C0"/>
                </a:solidFill>
                <a:latin typeface="Lato"/>
                <a:ea typeface="Lato"/>
                <a:cs typeface="Lato"/>
                <a:sym typeface="Lato"/>
              </a:rPr>
              <a:t>Valor del Concepto (ITIL®).</a:t>
            </a:r>
            <a:endParaRPr dirty="0">
              <a:solidFill>
                <a:srgbClr val="0070C0"/>
              </a:solidFill>
            </a:endParaRPr>
          </a:p>
          <a:p>
            <a:pPr marL="914400" marR="0" lvl="2"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1.1   Utilidad.</a:t>
            </a:r>
            <a:endParaRPr sz="2000" b="0" i="0" u="none" strike="noStrike" cap="none" dirty="0">
              <a:solidFill>
                <a:srgbClr val="0070C0"/>
              </a:solidFill>
              <a:latin typeface="Lato"/>
              <a:ea typeface="Lato"/>
              <a:cs typeface="Lato"/>
              <a:sym typeface="Lato"/>
            </a:endParaRPr>
          </a:p>
          <a:p>
            <a:pPr marL="914400" marR="0" lvl="2"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1.2   Garantía.</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Entrega Continua</a:t>
            </a:r>
            <a:endParaRPr sz="2000" b="1" i="0" u="none" strike="noStrike" cap="none" dirty="0">
              <a:solidFill>
                <a:srgbClr val="0070C0"/>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256378" y="1158746"/>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Conceptos</a:t>
            </a:r>
            <a:endParaRPr sz="4400" b="1" i="0" u="none" strike="noStrike" cap="none" dirty="0">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1" name="Google Shape;301;p50"/>
          <p:cNvSpPr txBox="1"/>
          <p:nvPr/>
        </p:nvSpPr>
        <p:spPr>
          <a:xfrm>
            <a:off x="212303" y="234613"/>
            <a:ext cx="8097196" cy="582133"/>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Just-in-time (JIT) o Justo a Tiempo</a:t>
            </a:r>
            <a:endParaRPr sz="2800" b="1" i="0" u="none" strike="noStrike" cap="none">
              <a:solidFill>
                <a:srgbClr val="FF4300"/>
              </a:solidFill>
              <a:latin typeface="Lato"/>
              <a:ea typeface="Lato"/>
              <a:cs typeface="Lato"/>
              <a:sym typeface="Lato"/>
            </a:endParaRPr>
          </a:p>
        </p:txBody>
      </p:sp>
      <p:sp>
        <p:nvSpPr>
          <p:cNvPr id="302" name="Google Shape;302;p50"/>
          <p:cNvSpPr txBox="1"/>
          <p:nvPr/>
        </p:nvSpPr>
        <p:spPr>
          <a:xfrm>
            <a:off x="319597" y="1332412"/>
            <a:ext cx="10856402" cy="433686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fabricación </a:t>
            </a:r>
            <a:r>
              <a:rPr lang="es-ES" sz="2000" b="1" i="0" u="none" strike="noStrike" cap="none" dirty="0">
                <a:solidFill>
                  <a:srgbClr val="0070C0"/>
                </a:solidFill>
                <a:latin typeface="Lato"/>
                <a:ea typeface="Lato"/>
                <a:cs typeface="Lato"/>
                <a:sym typeface="Lato"/>
              </a:rPr>
              <a:t>Justo a Tiempo </a:t>
            </a:r>
            <a:r>
              <a:rPr lang="es-ES" sz="2000" b="0" i="0" u="none" strike="noStrike" cap="none" dirty="0">
                <a:solidFill>
                  <a:srgbClr val="0070C0"/>
                </a:solidFill>
                <a:latin typeface="Lato"/>
                <a:ea typeface="Lato"/>
                <a:cs typeface="Lato"/>
                <a:sym typeface="Lato"/>
              </a:rPr>
              <a:t>(JIT), también conocida como producción justo a tiempo o el sistema de producción </a:t>
            </a:r>
            <a:r>
              <a:rPr lang="es-ES" sz="2000" b="1" i="0" u="none" strike="noStrike" cap="none" dirty="0">
                <a:solidFill>
                  <a:srgbClr val="0070C0"/>
                </a:solidFill>
                <a:latin typeface="Lato"/>
                <a:ea typeface="Lato"/>
                <a:cs typeface="Lato"/>
                <a:sym typeface="Lato"/>
              </a:rPr>
              <a:t>Toyota</a:t>
            </a:r>
            <a:r>
              <a:rPr lang="es-ES" sz="2000" b="0" i="0" u="none" strike="noStrike" cap="none" dirty="0">
                <a:solidFill>
                  <a:srgbClr val="0070C0"/>
                </a:solidFill>
                <a:latin typeface="Lato"/>
                <a:ea typeface="Lato"/>
                <a:cs typeface="Lato"/>
                <a:sym typeface="Lato"/>
              </a:rPr>
              <a:t> (TPS), es una metodología dirigida principalmente a reducir los tiempos de flujo dentro de la producción, así como los tiempos de respuesta de los proveedores y los clientes.</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Siguiendo su origen se desarrollo en Japón, en gran parte en los años 60 y 70 y particularmente en </a:t>
            </a:r>
            <a:r>
              <a:rPr lang="es-ES" sz="2000" b="1" i="0" u="none" strike="noStrike" cap="none" dirty="0">
                <a:solidFill>
                  <a:srgbClr val="0070C0"/>
                </a:solidFill>
                <a:latin typeface="Lato"/>
                <a:ea typeface="Lato"/>
                <a:cs typeface="Lato"/>
                <a:sym typeface="Lato"/>
              </a:rPr>
              <a:t>Toyota</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JIT</a:t>
            </a:r>
            <a:r>
              <a:rPr lang="es-ES" sz="2000" b="0" i="0" u="none" strike="noStrike" cap="none" dirty="0">
                <a:solidFill>
                  <a:srgbClr val="0070C0"/>
                </a:solidFill>
                <a:latin typeface="Lato"/>
                <a:ea typeface="Lato"/>
                <a:cs typeface="Lato"/>
                <a:sym typeface="Lato"/>
              </a:rPr>
              <a:t> permite reducir costos, especialmente de bodega de materias, partes para el embalaje y de los productos finales.</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esencia de </a:t>
            </a:r>
            <a:r>
              <a:rPr lang="es-ES" sz="2000" b="1" i="0" u="none" strike="noStrike" cap="none" dirty="0">
                <a:solidFill>
                  <a:srgbClr val="0070C0"/>
                </a:solidFill>
                <a:latin typeface="Lato"/>
                <a:ea typeface="Lato"/>
                <a:cs typeface="Lato"/>
                <a:sym typeface="Lato"/>
              </a:rPr>
              <a:t>JIT</a:t>
            </a:r>
            <a:r>
              <a:rPr lang="es-ES" sz="2000" b="0" i="0" u="none" strike="noStrike" cap="none" dirty="0">
                <a:solidFill>
                  <a:srgbClr val="0070C0"/>
                </a:solidFill>
                <a:latin typeface="Lato"/>
                <a:ea typeface="Lato"/>
                <a:cs typeface="Lato"/>
                <a:sym typeface="Lato"/>
              </a:rPr>
              <a:t> es que los insumos llegan a la fábrica o los productos al cliente, </a:t>
            </a:r>
            <a:r>
              <a:rPr lang="es-ES" sz="2000" b="0" i="1" u="none" strike="noStrike" cap="none" dirty="0">
                <a:solidFill>
                  <a:srgbClr val="0070C0"/>
                </a:solidFill>
                <a:latin typeface="Lato"/>
                <a:ea typeface="Lato"/>
                <a:cs typeface="Lato"/>
                <a:sym typeface="Lato"/>
              </a:rPr>
              <a:t>“Justo a tiempo", </a:t>
            </a:r>
            <a:r>
              <a:rPr lang="es-ES" sz="2000" b="0" i="0" u="none" strike="noStrike" cap="none" dirty="0">
                <a:solidFill>
                  <a:srgbClr val="0070C0"/>
                </a:solidFill>
                <a:latin typeface="Lato"/>
                <a:ea typeface="Lato"/>
                <a:cs typeface="Lato"/>
                <a:sym typeface="Lato"/>
              </a:rPr>
              <a:t>eso siendo poco antes de que se usan y solo en las cantidades necesarias. Esto reduce o hasta elimina la necesidad de almacenar y luego mover los insumos de la bodega a la línea de producción (en el caso de una fábrica).</a:t>
            </a:r>
            <a:endParaRPr dirty="0">
              <a:solidFill>
                <a:srgbClr val="0070C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51"/>
          <p:cNvSpPr txBox="1"/>
          <p:nvPr/>
        </p:nvSpPr>
        <p:spPr>
          <a:xfrm>
            <a:off x="284086" y="274833"/>
            <a:ext cx="6799308"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Sistema de Producción Toyota (SPT) </a:t>
            </a:r>
            <a:endParaRPr dirty="0"/>
          </a:p>
        </p:txBody>
      </p:sp>
      <p:sp>
        <p:nvSpPr>
          <p:cNvPr id="309" name="Google Shape;309;p51"/>
          <p:cNvSpPr txBox="1"/>
          <p:nvPr/>
        </p:nvSpPr>
        <p:spPr>
          <a:xfrm>
            <a:off x="284086" y="1709784"/>
            <a:ext cx="10891913" cy="384918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a:t>
            </a:r>
            <a:r>
              <a:rPr lang="es-ES" sz="2000" b="1" i="0" u="none" strike="noStrike" cap="none" dirty="0">
                <a:solidFill>
                  <a:srgbClr val="0070C0"/>
                </a:solidFill>
                <a:latin typeface="Lato"/>
                <a:ea typeface="Lato"/>
                <a:cs typeface="Lato"/>
                <a:sym typeface="Lato"/>
              </a:rPr>
              <a:t> Sistema de Producción Toyota </a:t>
            </a:r>
            <a:r>
              <a:rPr lang="es-ES" sz="2000" b="0" i="0" u="none" strike="noStrike" cap="none" dirty="0">
                <a:solidFill>
                  <a:srgbClr val="0070C0"/>
                </a:solidFill>
                <a:latin typeface="Lato"/>
                <a:ea typeface="Lato"/>
                <a:cs typeface="Lato"/>
                <a:sym typeface="Lato"/>
              </a:rPr>
              <a:t>(</a:t>
            </a:r>
            <a:r>
              <a:rPr lang="es-ES" sz="2000" b="1" i="0" u="none" strike="noStrike" cap="none" dirty="0">
                <a:solidFill>
                  <a:srgbClr val="0070C0"/>
                </a:solidFill>
                <a:latin typeface="Lato"/>
                <a:ea typeface="Lato"/>
                <a:cs typeface="Lato"/>
                <a:sym typeface="Lato"/>
              </a:rPr>
              <a:t>SPT</a:t>
            </a:r>
            <a:r>
              <a:rPr lang="es-ES" sz="2000" b="0" i="0" u="none" strike="noStrike" cap="none" dirty="0">
                <a:solidFill>
                  <a:srgbClr val="0070C0"/>
                </a:solidFill>
                <a:latin typeface="Lato"/>
                <a:ea typeface="Lato"/>
                <a:cs typeface="Lato"/>
                <a:sym typeface="Lato"/>
              </a:rPr>
              <a:t>) (Toyota </a:t>
            </a:r>
            <a:r>
              <a:rPr lang="es-ES" sz="2000" b="0" i="0" u="none" strike="noStrike" cap="none" dirty="0" err="1">
                <a:solidFill>
                  <a:srgbClr val="0070C0"/>
                </a:solidFill>
                <a:latin typeface="Lato"/>
                <a:ea typeface="Lato"/>
                <a:cs typeface="Lato"/>
                <a:sym typeface="Lato"/>
              </a:rPr>
              <a:t>Production</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System</a:t>
            </a:r>
            <a:r>
              <a:rPr lang="es-ES" sz="2000" b="0" i="0" u="none" strike="noStrike" cap="none" dirty="0">
                <a:solidFill>
                  <a:srgbClr val="0070C0"/>
                </a:solidFill>
                <a:latin typeface="Lato"/>
                <a:ea typeface="Lato"/>
                <a:cs typeface="Lato"/>
                <a:sym typeface="Lato"/>
              </a:rPr>
              <a:t> o TPS en inglés), es un sistema integral de producción </a:t>
            </a:r>
            <a:r>
              <a:rPr lang="es-ES" sz="2000" b="0" i="1" u="none" strike="noStrike" cap="none" dirty="0">
                <a:solidFill>
                  <a:srgbClr val="0070C0"/>
                </a:solidFill>
                <a:latin typeface="Lato"/>
                <a:ea typeface="Lato"/>
                <a:cs typeface="Lato"/>
                <a:sym typeface="Lato"/>
              </a:rPr>
              <a:t>"Integral </a:t>
            </a:r>
            <a:r>
              <a:rPr lang="es-ES" sz="2000" b="0" i="1" u="none" strike="noStrike" cap="none" dirty="0" err="1">
                <a:solidFill>
                  <a:srgbClr val="0070C0"/>
                </a:solidFill>
                <a:latin typeface="Lato"/>
                <a:ea typeface="Lato"/>
                <a:cs typeface="Lato"/>
                <a:sym typeface="Lato"/>
              </a:rPr>
              <a:t>Production</a:t>
            </a:r>
            <a:r>
              <a:rPr lang="es-ES" sz="2000" b="0" i="1" u="none" strike="noStrike" cap="none" dirty="0">
                <a:solidFill>
                  <a:srgbClr val="0070C0"/>
                </a:solidFill>
                <a:latin typeface="Lato"/>
                <a:ea typeface="Lato"/>
                <a:cs typeface="Lato"/>
                <a:sym typeface="Lato"/>
              </a:rPr>
              <a:t> </a:t>
            </a:r>
            <a:r>
              <a:rPr lang="es-ES" sz="2000" b="0" i="1" u="none" strike="noStrike" cap="none" dirty="0" err="1">
                <a:solidFill>
                  <a:srgbClr val="0070C0"/>
                </a:solidFill>
                <a:latin typeface="Lato"/>
                <a:ea typeface="Lato"/>
                <a:cs typeface="Lato"/>
                <a:sym typeface="Lato"/>
              </a:rPr>
              <a:t>System</a:t>
            </a:r>
            <a:r>
              <a:rPr lang="es-ES" sz="2000" b="0" i="1" u="none" strike="noStrike" cap="none" dirty="0">
                <a:solidFill>
                  <a:srgbClr val="0070C0"/>
                </a:solidFill>
                <a:latin typeface="Lato"/>
                <a:ea typeface="Lato"/>
                <a:cs typeface="Lato"/>
                <a:sym typeface="Lato"/>
              </a:rPr>
              <a:t>" </a:t>
            </a:r>
            <a:r>
              <a:rPr lang="es-ES" sz="2000" b="0" i="0" u="none" strike="noStrike" cap="none" dirty="0">
                <a:solidFill>
                  <a:srgbClr val="0070C0"/>
                </a:solidFill>
                <a:latin typeface="Lato"/>
                <a:ea typeface="Lato"/>
                <a:cs typeface="Lato"/>
                <a:sym typeface="Lato"/>
              </a:rPr>
              <a:t>y gestión surgido en la empresa japonesa automotriz del mismo nombre. </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En origen, el sistema se diseñó para fábricas de automóviles y sus relaciones con proveedores y consumidores, sin embargo, este se ha extendido hacia otros ámbitos. Este sistema es un gran precursor para el genérico </a:t>
            </a:r>
            <a:r>
              <a:rPr lang="es-ES" sz="2000" b="1" i="0" u="none" strike="noStrike" cap="none" dirty="0">
                <a:solidFill>
                  <a:srgbClr val="0070C0"/>
                </a:solidFill>
                <a:latin typeface="Lato"/>
                <a:ea typeface="Lato"/>
                <a:cs typeface="Lato"/>
                <a:sym typeface="Lato"/>
              </a:rPr>
              <a:t>Lean </a:t>
            </a:r>
            <a:r>
              <a:rPr lang="es-ES" sz="2000" b="1" i="0" u="none" strike="noStrike" cap="none" dirty="0" err="1">
                <a:solidFill>
                  <a:srgbClr val="0070C0"/>
                </a:solidFill>
                <a:latin typeface="Lato"/>
                <a:ea typeface="Lato"/>
                <a:cs typeface="Lato"/>
                <a:sym typeface="Lato"/>
              </a:rPr>
              <a:t>Manufacturing</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desarrollo del sistema se atribuye fundamentalmente a tres personas: el fundador de Toyota, </a:t>
            </a:r>
            <a:r>
              <a:rPr lang="es-ES" sz="2000" b="1" i="0" u="none" strike="noStrike" cap="none" dirty="0" err="1">
                <a:solidFill>
                  <a:srgbClr val="0070C0"/>
                </a:solidFill>
                <a:latin typeface="Lato"/>
                <a:ea typeface="Lato"/>
                <a:cs typeface="Lato"/>
                <a:sym typeface="Lato"/>
              </a:rPr>
              <a:t>Sakichi</a:t>
            </a:r>
            <a:r>
              <a:rPr lang="es-ES" sz="2000" b="1"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Toyoda</a:t>
            </a:r>
            <a:r>
              <a:rPr lang="es-ES" sz="2000" b="0" i="0" u="none" strike="noStrike" cap="none" dirty="0">
                <a:solidFill>
                  <a:srgbClr val="0070C0"/>
                </a:solidFill>
                <a:latin typeface="Lato"/>
                <a:ea typeface="Lato"/>
                <a:cs typeface="Lato"/>
                <a:sym typeface="Lato"/>
              </a:rPr>
              <a:t>, su hijo </a:t>
            </a:r>
            <a:r>
              <a:rPr lang="es-ES" sz="2000" b="1" i="0" u="none" strike="noStrike" cap="none" dirty="0" err="1">
                <a:solidFill>
                  <a:srgbClr val="0070C0"/>
                </a:solidFill>
                <a:latin typeface="Lato"/>
                <a:ea typeface="Lato"/>
                <a:cs typeface="Lato"/>
                <a:sym typeface="Lato"/>
              </a:rPr>
              <a:t>Kiichiro</a:t>
            </a:r>
            <a:r>
              <a:rPr lang="es-ES" sz="2000" b="0" i="0" u="none" strike="noStrike" cap="none" dirty="0">
                <a:solidFill>
                  <a:srgbClr val="0070C0"/>
                </a:solidFill>
                <a:latin typeface="Lato"/>
                <a:ea typeface="Lato"/>
                <a:cs typeface="Lato"/>
                <a:sym typeface="Lato"/>
              </a:rPr>
              <a:t> y el ingeniero </a:t>
            </a:r>
            <a:r>
              <a:rPr lang="es-ES" sz="2000" b="1" i="0" u="none" strike="noStrike" cap="none" dirty="0" err="1">
                <a:solidFill>
                  <a:srgbClr val="0070C0"/>
                </a:solidFill>
                <a:latin typeface="Lato"/>
                <a:ea typeface="Lato"/>
                <a:cs typeface="Lato"/>
                <a:sym typeface="Lato"/>
              </a:rPr>
              <a:t>Taiichi</a:t>
            </a:r>
            <a:r>
              <a:rPr lang="es-ES" sz="2000" b="1"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Ohno</a:t>
            </a:r>
            <a:r>
              <a:rPr lang="es-ES" sz="2000" b="0" i="0" u="none" strike="noStrike" cap="none" dirty="0">
                <a:solidFill>
                  <a:srgbClr val="0070C0"/>
                </a:solidFill>
                <a:latin typeface="Lato"/>
                <a:ea typeface="Lato"/>
                <a:cs typeface="Lato"/>
                <a:sym typeface="Lato"/>
              </a:rPr>
              <a:t>, quienes crearon este sistema entre 1946 y 1975. Originalmente llamado </a:t>
            </a:r>
            <a:r>
              <a:rPr lang="es-ES" sz="2000" b="0" i="1" u="none" strike="noStrike" cap="none" dirty="0">
                <a:solidFill>
                  <a:srgbClr val="0070C0"/>
                </a:solidFill>
                <a:latin typeface="Lato"/>
                <a:ea typeface="Lato"/>
                <a:cs typeface="Lato"/>
                <a:sym typeface="Lato"/>
              </a:rPr>
              <a:t>"Producción Justo-a-tiempo”</a:t>
            </a:r>
            <a:r>
              <a:rPr lang="es-ES" sz="2000" b="0" i="0" u="none" strike="noStrike" cap="none" dirty="0">
                <a:solidFill>
                  <a:srgbClr val="0070C0"/>
                </a:solidFill>
                <a:latin typeface="Lato"/>
                <a:ea typeface="Lato"/>
                <a:cs typeface="Lato"/>
                <a:sym typeface="Lato"/>
              </a:rPr>
              <a:t>. Los principios de </a:t>
            </a:r>
            <a:r>
              <a:rPr lang="es-ES" sz="2000" b="1" i="0" u="none" strike="noStrike" cap="none" dirty="0">
                <a:solidFill>
                  <a:srgbClr val="0070C0"/>
                </a:solidFill>
                <a:latin typeface="Lato"/>
                <a:ea typeface="Lato"/>
                <a:cs typeface="Lato"/>
                <a:sym typeface="Lato"/>
              </a:rPr>
              <a:t>SPT</a:t>
            </a:r>
            <a:r>
              <a:rPr lang="es-ES" sz="2000" b="0" i="0" u="none" strike="noStrike" cap="none" dirty="0">
                <a:solidFill>
                  <a:srgbClr val="0070C0"/>
                </a:solidFill>
                <a:latin typeface="Lato"/>
                <a:ea typeface="Lato"/>
                <a:cs typeface="Lato"/>
                <a:sym typeface="Lato"/>
              </a:rPr>
              <a:t> son mencionados en el libro </a:t>
            </a:r>
            <a:r>
              <a:rPr lang="es-ES" sz="2000" b="0" i="1" u="none" strike="noStrike" cap="none" dirty="0">
                <a:solidFill>
                  <a:srgbClr val="0070C0"/>
                </a:solidFill>
                <a:latin typeface="Lato"/>
                <a:ea typeface="Lato"/>
                <a:cs typeface="Lato"/>
                <a:sym typeface="Lato"/>
              </a:rPr>
              <a:t>"La Manera de Toyota".</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52"/>
          <p:cNvSpPr txBox="1"/>
          <p:nvPr/>
        </p:nvSpPr>
        <p:spPr>
          <a:xfrm>
            <a:off x="233779" y="274833"/>
            <a:ext cx="629919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Kaizen</a:t>
            </a:r>
            <a:endParaRPr sz="2800" b="1" i="0" u="none" strike="noStrike" cap="none">
              <a:solidFill>
                <a:srgbClr val="FF4300"/>
              </a:solidFill>
              <a:latin typeface="Lato"/>
              <a:ea typeface="Lato"/>
              <a:cs typeface="Lato"/>
              <a:sym typeface="Lato"/>
            </a:endParaRPr>
          </a:p>
        </p:txBody>
      </p:sp>
      <p:sp>
        <p:nvSpPr>
          <p:cNvPr id="316" name="Google Shape;316;p52"/>
          <p:cNvSpPr txBox="1"/>
          <p:nvPr/>
        </p:nvSpPr>
        <p:spPr>
          <a:xfrm>
            <a:off x="337351" y="2046515"/>
            <a:ext cx="10825949" cy="310895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Kaizen</a:t>
            </a:r>
            <a:r>
              <a:rPr lang="es-ES" sz="2000" b="0" i="0" u="none" strike="noStrike" cap="none" dirty="0">
                <a:solidFill>
                  <a:srgbClr val="0070C0"/>
                </a:solidFill>
                <a:latin typeface="Lato"/>
                <a:ea typeface="Lato"/>
                <a:cs typeface="Lato"/>
                <a:sym typeface="Lato"/>
              </a:rPr>
              <a:t>, término japonés para </a:t>
            </a:r>
            <a:r>
              <a:rPr lang="es-ES" sz="2000" b="0" i="1" u="none" strike="noStrike" cap="none" dirty="0">
                <a:solidFill>
                  <a:srgbClr val="0070C0"/>
                </a:solidFill>
                <a:latin typeface="Lato"/>
                <a:ea typeface="Lato"/>
                <a:cs typeface="Lato"/>
                <a:sym typeface="Lato"/>
              </a:rPr>
              <a:t>"mejora”.</a:t>
            </a:r>
            <a:endParaRPr sz="2000" b="0" i="1"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Cuando se utiliza en el sentido comercial y se aplica al lugar de trabajo, </a:t>
            </a:r>
            <a:r>
              <a:rPr lang="es-ES" sz="2000" b="1" i="0" u="none" strike="noStrike" cap="none" dirty="0" err="1">
                <a:solidFill>
                  <a:srgbClr val="0070C0"/>
                </a:solidFill>
                <a:latin typeface="Lato"/>
                <a:ea typeface="Lato"/>
                <a:cs typeface="Lato"/>
                <a:sym typeface="Lato"/>
              </a:rPr>
              <a:t>Kaizen</a:t>
            </a:r>
            <a:r>
              <a:rPr lang="es-ES" sz="2000" b="0" i="0" u="none" strike="noStrike" cap="none" dirty="0">
                <a:solidFill>
                  <a:srgbClr val="0070C0"/>
                </a:solidFill>
                <a:latin typeface="Lato"/>
                <a:ea typeface="Lato"/>
                <a:cs typeface="Lato"/>
                <a:sym typeface="Lato"/>
              </a:rPr>
              <a:t> se refiere a actividades que mejoran continuamente todas las funciones e implican a todos los empleados desde el </a:t>
            </a:r>
            <a:r>
              <a:rPr lang="es-ES" sz="2000" b="1" i="0" u="none" strike="noStrike" cap="none" dirty="0">
                <a:solidFill>
                  <a:srgbClr val="0070C0"/>
                </a:solidFill>
                <a:latin typeface="Lato"/>
                <a:ea typeface="Lato"/>
                <a:cs typeface="Lato"/>
                <a:sym typeface="Lato"/>
              </a:rPr>
              <a:t>CEO</a:t>
            </a:r>
            <a:r>
              <a:rPr lang="es-ES" sz="2000" b="0" i="0" u="none" strike="noStrike" cap="none" dirty="0">
                <a:solidFill>
                  <a:srgbClr val="0070C0"/>
                </a:solidFill>
                <a:latin typeface="Lato"/>
                <a:ea typeface="Lato"/>
                <a:cs typeface="Lato"/>
                <a:sym typeface="Lato"/>
              </a:rPr>
              <a:t> a los trabajadores de la línea de montaje.</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También se aplica a procesos, tales como compras y logística que cruzan los límites de la organización en la cadena de suministro. Se ha aplicado en la asistencia sanitaria, psicoterapia, entrenamiento de vida, gobierno, banca y otras industrias.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53"/>
          <p:cNvSpPr txBox="1"/>
          <p:nvPr/>
        </p:nvSpPr>
        <p:spPr>
          <a:xfrm>
            <a:off x="224901" y="182337"/>
            <a:ext cx="629919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BIMODAL - Gartner</a:t>
            </a:r>
            <a:endParaRPr sz="2800" b="1" i="0" u="none" strike="noStrike" cap="none">
              <a:solidFill>
                <a:srgbClr val="FF4300"/>
              </a:solidFill>
              <a:latin typeface="Lato"/>
              <a:ea typeface="Lato"/>
              <a:cs typeface="Lato"/>
              <a:sym typeface="Lato"/>
            </a:endParaRPr>
          </a:p>
        </p:txBody>
      </p:sp>
      <p:sp>
        <p:nvSpPr>
          <p:cNvPr id="323" name="Google Shape;323;p53"/>
          <p:cNvSpPr txBox="1"/>
          <p:nvPr/>
        </p:nvSpPr>
        <p:spPr>
          <a:xfrm>
            <a:off x="298994" y="1463042"/>
            <a:ext cx="6299199" cy="449362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Bimodal está ocurriendo.</a:t>
            </a:r>
            <a:endParaRPr sz="2000" b="1"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Si intentas aplicar los convenios de seguridad del modo 1 en las iniciativas del modo 2, serás sobrepasado y la empresa quedará expuesta a riesgos insostenibles.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Para 2019, el 30 % de </a:t>
            </a:r>
            <a:r>
              <a:rPr lang="es-ES" sz="2000" b="1" i="0" u="none" strike="noStrike" cap="none" dirty="0" err="1">
                <a:solidFill>
                  <a:srgbClr val="0070C0"/>
                </a:solidFill>
                <a:latin typeface="Lato"/>
                <a:ea typeface="Lato"/>
                <a:cs typeface="Lato"/>
                <a:sym typeface="Lato"/>
              </a:rPr>
              <a:t>CISCOs</a:t>
            </a:r>
            <a:r>
              <a:rPr lang="es-ES" sz="2000" b="0" i="0" u="none" strike="noStrike" cap="none" dirty="0">
                <a:solidFill>
                  <a:srgbClr val="0070C0"/>
                </a:solidFill>
                <a:latin typeface="Lato"/>
                <a:ea typeface="Lato"/>
                <a:cs typeface="Lato"/>
                <a:sym typeface="Lato"/>
              </a:rPr>
              <a:t> adaptará las prácticas de gestión de riesgos, apoyará la </a:t>
            </a:r>
            <a:r>
              <a:rPr lang="es-ES" sz="2000" b="1" i="0" u="none" strike="noStrike" cap="none" dirty="0">
                <a:solidFill>
                  <a:srgbClr val="0070C0"/>
                </a:solidFill>
                <a:latin typeface="Lato"/>
                <a:ea typeface="Lato"/>
                <a:cs typeface="Lato"/>
                <a:sym typeface="Lato"/>
              </a:rPr>
              <a:t>TI</a:t>
            </a:r>
            <a:r>
              <a:rPr lang="es-ES" sz="2000" b="0" i="0" u="none" strike="noStrike" cap="none" dirty="0">
                <a:solidFill>
                  <a:srgbClr val="0070C0"/>
                </a:solidFill>
                <a:latin typeface="Lato"/>
                <a:ea typeface="Lato"/>
                <a:cs typeface="Lato"/>
                <a:sym typeface="Lato"/>
              </a:rPr>
              <a:t> bimodal y mejorará las tasas de éxito del modo 2, al tiempo que reducirá los costos.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1" i="0" u="none" strike="noStrike" cap="none" dirty="0">
              <a:solidFill>
                <a:srgbClr val="0070C0"/>
              </a:solidFill>
              <a:latin typeface="Lato"/>
              <a:ea typeface="Lato"/>
              <a:cs typeface="Lato"/>
              <a:sym typeface="Lato"/>
            </a:endParaRPr>
          </a:p>
          <a:p>
            <a:pPr marL="0" marR="0" lvl="0" indent="0" algn="just" rtl="0">
              <a:lnSpc>
                <a:spcPct val="100000"/>
              </a:lnSpc>
              <a:spcBef>
                <a:spcPts val="180"/>
              </a:spcBef>
              <a:spcAft>
                <a:spcPts val="0"/>
              </a:spcAft>
              <a:buClr>
                <a:srgbClr val="126893"/>
              </a:buClr>
              <a:buSzPts val="1800"/>
              <a:buFont typeface="Arial"/>
              <a:buNone/>
            </a:pPr>
            <a:r>
              <a:rPr lang="es-ES" sz="1800" b="0" i="1" u="none" strike="noStrike" cap="none" dirty="0">
                <a:solidFill>
                  <a:srgbClr val="0070C0"/>
                </a:solidFill>
                <a:latin typeface="Lato"/>
                <a:ea typeface="Lato"/>
                <a:cs typeface="Lato"/>
                <a:sym typeface="Lato"/>
              </a:rPr>
              <a:t>http://www.gartner.com/it-glossary/?s=Bimodal</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pic>
        <p:nvPicPr>
          <p:cNvPr id="324" name="Google Shape;324;p53"/>
          <p:cNvPicPr preferRelativeResize="0"/>
          <p:nvPr/>
        </p:nvPicPr>
        <p:blipFill rotWithShape="1">
          <a:blip r:embed="rId3">
            <a:alphaModFix/>
          </a:blip>
          <a:srcRect l="49898" t="9341" r="3204" b="8361"/>
          <a:stretch/>
        </p:blipFill>
        <p:spPr>
          <a:xfrm>
            <a:off x="6966857" y="1147000"/>
            <a:ext cx="4920343" cy="47487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0" name="Google Shape;330;p54"/>
          <p:cNvSpPr txBox="1"/>
          <p:nvPr/>
        </p:nvSpPr>
        <p:spPr>
          <a:xfrm>
            <a:off x="242657" y="247270"/>
            <a:ext cx="629919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BIMODAL - Gartner</a:t>
            </a:r>
            <a:endParaRPr sz="2800" b="1" i="0" u="none" strike="noStrike" cap="none" dirty="0">
              <a:solidFill>
                <a:srgbClr val="FF4300"/>
              </a:solidFill>
              <a:latin typeface="Lato"/>
              <a:ea typeface="Lato"/>
              <a:cs typeface="Lato"/>
              <a:sym typeface="Lato"/>
            </a:endParaRPr>
          </a:p>
        </p:txBody>
      </p:sp>
      <p:sp>
        <p:nvSpPr>
          <p:cNvPr id="331" name="Google Shape;331;p54"/>
          <p:cNvSpPr txBox="1"/>
          <p:nvPr/>
        </p:nvSpPr>
        <p:spPr>
          <a:xfrm>
            <a:off x="8656321" y="2807569"/>
            <a:ext cx="2519678" cy="186603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IT Bimodal: </a:t>
            </a:r>
            <a:r>
              <a:rPr lang="es-ES" sz="2000" b="0" i="0" u="none" strike="noStrike" cap="none" dirty="0">
                <a:solidFill>
                  <a:srgbClr val="0070C0"/>
                </a:solidFill>
                <a:latin typeface="Lato"/>
                <a:ea typeface="Lato"/>
                <a:cs typeface="Lato"/>
                <a:sym typeface="Lato"/>
              </a:rPr>
              <a:t>Dos enfoques distintos pero coherentes, bastante diferentes, ambos esenciales.</a:t>
            </a:r>
            <a:endParaRPr dirty="0">
              <a:solidFill>
                <a:srgbClr val="0070C0"/>
              </a:solidFill>
            </a:endParaRPr>
          </a:p>
        </p:txBody>
      </p:sp>
      <p:sp>
        <p:nvSpPr>
          <p:cNvPr id="332" name="Google Shape;332;p54"/>
          <p:cNvSpPr/>
          <p:nvPr/>
        </p:nvSpPr>
        <p:spPr>
          <a:xfrm>
            <a:off x="1034343" y="5454026"/>
            <a:ext cx="4854214" cy="36933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s-ES" sz="1800" b="0" i="1" u="none" strike="noStrike" cap="none" dirty="0">
                <a:solidFill>
                  <a:srgbClr val="126893"/>
                </a:solidFill>
                <a:latin typeface="Lato"/>
                <a:ea typeface="Lato"/>
                <a:cs typeface="Lato"/>
                <a:sym typeface="Lato"/>
              </a:rPr>
              <a:t>http://www.gartner.com/it-glossary/?s=Bimodal</a:t>
            </a:r>
            <a:endParaRPr dirty="0"/>
          </a:p>
        </p:txBody>
      </p:sp>
      <p:pic>
        <p:nvPicPr>
          <p:cNvPr id="333" name="Google Shape;333;p54"/>
          <p:cNvPicPr preferRelativeResize="0"/>
          <p:nvPr/>
        </p:nvPicPr>
        <p:blipFill rotWithShape="1">
          <a:blip r:embed="rId3">
            <a:alphaModFix/>
          </a:blip>
          <a:srcRect t="2499" b="13907"/>
          <a:stretch/>
        </p:blipFill>
        <p:spPr>
          <a:xfrm>
            <a:off x="97086" y="1140824"/>
            <a:ext cx="8559235" cy="419753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55"/>
          <p:cNvSpPr txBox="1"/>
          <p:nvPr/>
        </p:nvSpPr>
        <p:spPr>
          <a:xfrm>
            <a:off x="251534" y="274833"/>
            <a:ext cx="629919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err="1">
                <a:solidFill>
                  <a:srgbClr val="FF4300"/>
                </a:solidFill>
                <a:latin typeface="Lato"/>
                <a:ea typeface="Lato"/>
                <a:cs typeface="Lato"/>
                <a:sym typeface="Lato"/>
              </a:rPr>
              <a:t>DevSecOps</a:t>
            </a:r>
            <a:endParaRPr sz="2800" b="1" i="0" u="none" strike="noStrike" cap="none" dirty="0">
              <a:solidFill>
                <a:srgbClr val="FF4300"/>
              </a:solidFill>
              <a:latin typeface="Lato"/>
              <a:ea typeface="Lato"/>
              <a:cs typeface="Lato"/>
              <a:sym typeface="Lato"/>
            </a:endParaRPr>
          </a:p>
        </p:txBody>
      </p:sp>
      <p:sp>
        <p:nvSpPr>
          <p:cNvPr id="340" name="Google Shape;340;p55"/>
          <p:cNvSpPr txBox="1"/>
          <p:nvPr/>
        </p:nvSpPr>
        <p:spPr>
          <a:xfrm>
            <a:off x="372863" y="1364389"/>
            <a:ext cx="10399640" cy="510397"/>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1" i="0" u="none" strike="noStrike" cap="none" dirty="0">
                <a:solidFill>
                  <a:srgbClr val="0070C0"/>
                </a:solidFill>
                <a:latin typeface="Lato"/>
                <a:ea typeface="Lato"/>
                <a:cs typeface="Lato"/>
                <a:sym typeface="Lato"/>
              </a:rPr>
              <a:t> </a:t>
            </a:r>
            <a:r>
              <a:rPr lang="es-ES" sz="2000" b="0" i="0" u="none" strike="noStrike" cap="none" dirty="0">
                <a:solidFill>
                  <a:srgbClr val="0070C0"/>
                </a:solidFill>
                <a:latin typeface="Lato"/>
                <a:ea typeface="Lato"/>
                <a:cs typeface="Lato"/>
                <a:sym typeface="Lato"/>
              </a:rPr>
              <a:t>tiene una relación nada fácil con seguridad.</a:t>
            </a:r>
            <a:endParaRPr dirty="0">
              <a:solidFill>
                <a:srgbClr val="0070C0"/>
              </a:solidFill>
            </a:endParaRPr>
          </a:p>
        </p:txBody>
      </p:sp>
      <p:pic>
        <p:nvPicPr>
          <p:cNvPr id="341" name="Google Shape;341;p55"/>
          <p:cNvPicPr preferRelativeResize="0"/>
          <p:nvPr/>
        </p:nvPicPr>
        <p:blipFill rotWithShape="1">
          <a:blip r:embed="rId3">
            <a:alphaModFix/>
          </a:blip>
          <a:srcRect/>
          <a:stretch/>
        </p:blipFill>
        <p:spPr>
          <a:xfrm>
            <a:off x="699588" y="1874786"/>
            <a:ext cx="10476411" cy="396706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7" name="Google Shape;347;p56"/>
          <p:cNvSpPr txBox="1"/>
          <p:nvPr/>
        </p:nvSpPr>
        <p:spPr>
          <a:xfrm>
            <a:off x="346229" y="5095733"/>
            <a:ext cx="10817071" cy="74332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Si</a:t>
            </a:r>
            <a:r>
              <a:rPr lang="es-ES" sz="2000" b="1"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DevOps</a:t>
            </a:r>
            <a:r>
              <a:rPr lang="es-ES" sz="2000" b="1" i="0" u="none" strike="noStrike" cap="none" dirty="0">
                <a:solidFill>
                  <a:srgbClr val="0070C0"/>
                </a:solidFill>
                <a:latin typeface="Lato"/>
                <a:ea typeface="Lato"/>
                <a:cs typeface="Lato"/>
                <a:sym typeface="Lato"/>
              </a:rPr>
              <a:t> </a:t>
            </a:r>
            <a:r>
              <a:rPr lang="es-ES" sz="2000" b="0" i="0" u="none" strike="noStrike" cap="none" dirty="0">
                <a:solidFill>
                  <a:srgbClr val="0070C0"/>
                </a:solidFill>
                <a:latin typeface="Lato"/>
                <a:ea typeface="Lato"/>
                <a:cs typeface="Lato"/>
                <a:sym typeface="Lato"/>
              </a:rPr>
              <a:t>no presta atención a la seguridad puede facilitar la rápida introducción de las vulnerabilidades.</a:t>
            </a:r>
            <a:endParaRPr dirty="0">
              <a:solidFill>
                <a:srgbClr val="0070C0"/>
              </a:solidFill>
            </a:endParaRPr>
          </a:p>
        </p:txBody>
      </p:sp>
      <p:pic>
        <p:nvPicPr>
          <p:cNvPr id="348" name="Google Shape;348;p56"/>
          <p:cNvPicPr preferRelativeResize="0"/>
          <p:nvPr/>
        </p:nvPicPr>
        <p:blipFill rotWithShape="1">
          <a:blip r:embed="rId3">
            <a:alphaModFix/>
          </a:blip>
          <a:srcRect/>
          <a:stretch/>
        </p:blipFill>
        <p:spPr>
          <a:xfrm>
            <a:off x="2360332" y="177658"/>
            <a:ext cx="7426451" cy="52331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BE48F141-A8F5-D158-F109-8E8DEF87DB1F}"/>
              </a:ext>
            </a:extLst>
          </p:cNvPr>
          <p:cNvSpPr>
            <a:spLocks noGrp="1"/>
          </p:cNvSpPr>
          <p:nvPr>
            <p:ph type="title"/>
          </p:nvPr>
        </p:nvSpPr>
        <p:spPr>
          <a:xfrm>
            <a:off x="334963" y="143536"/>
            <a:ext cx="6023634" cy="660400"/>
          </a:xfrm>
        </p:spPr>
        <p:txBody>
          <a:bodyPr>
            <a:normAutofit/>
          </a:bodyPr>
          <a:lstStyle/>
          <a:p>
            <a:r>
              <a:rPr lang="pt-BR" dirty="0">
                <a:ea typeface="Lato"/>
                <a:cs typeface="Lato"/>
                <a:sym typeface="Lato"/>
              </a:rPr>
              <a:t>IT </a:t>
            </a:r>
            <a:r>
              <a:rPr lang="pt-BR" dirty="0" err="1">
                <a:ea typeface="Lato"/>
                <a:cs typeface="Lato"/>
                <a:sym typeface="Lato"/>
              </a:rPr>
              <a:t>Certification</a:t>
            </a:r>
            <a:r>
              <a:rPr lang="pt-BR" dirty="0">
                <a:ea typeface="Lato"/>
                <a:cs typeface="Lato"/>
                <a:sym typeface="Lato"/>
              </a:rPr>
              <a:t> </a:t>
            </a:r>
            <a:r>
              <a:rPr lang="pt-BR" dirty="0" err="1">
                <a:ea typeface="Lato"/>
                <a:cs typeface="Lato"/>
                <a:sym typeface="Lato"/>
              </a:rPr>
              <a:t>Council</a:t>
            </a:r>
            <a:r>
              <a:rPr lang="pt-BR" dirty="0">
                <a:ea typeface="Lato"/>
                <a:cs typeface="Lato"/>
                <a:sym typeface="Lato"/>
              </a:rPr>
              <a:t> - ITCC</a:t>
            </a:r>
            <a:endParaRPr lang="es-MX" sz="2800" dirty="0"/>
          </a:p>
        </p:txBody>
      </p:sp>
      <p:pic>
        <p:nvPicPr>
          <p:cNvPr id="3" name="Google Shape;79;p7">
            <a:extLst>
              <a:ext uri="{FF2B5EF4-FFF2-40B4-BE49-F238E27FC236}">
                <a16:creationId xmlns:a16="http://schemas.microsoft.com/office/drawing/2014/main" id="{EE3576AC-9729-2102-E55F-8E941BC3A4E5}"/>
              </a:ext>
            </a:extLst>
          </p:cNvPr>
          <p:cNvPicPr preferRelativeResize="0"/>
          <p:nvPr/>
        </p:nvPicPr>
        <p:blipFill rotWithShape="1">
          <a:blip r:embed="rId2">
            <a:alphaModFix/>
          </a:blip>
          <a:srcRect l="253" t="19746" r="4991"/>
          <a:stretch/>
        </p:blipFill>
        <p:spPr>
          <a:xfrm>
            <a:off x="5307138" y="2252464"/>
            <a:ext cx="6540375" cy="2728340"/>
          </a:xfrm>
          <a:prstGeom prst="rect">
            <a:avLst/>
          </a:prstGeom>
          <a:noFill/>
          <a:ln>
            <a:noFill/>
          </a:ln>
        </p:spPr>
      </p:pic>
      <p:sp>
        <p:nvSpPr>
          <p:cNvPr id="4" name="Marcador de texto 1">
            <a:extLst>
              <a:ext uri="{FF2B5EF4-FFF2-40B4-BE49-F238E27FC236}">
                <a16:creationId xmlns:a16="http://schemas.microsoft.com/office/drawing/2014/main" id="{4C24FB0D-B480-2FF8-7536-FD242E816C08}"/>
              </a:ext>
            </a:extLst>
          </p:cNvPr>
          <p:cNvSpPr txBox="1">
            <a:spLocks/>
          </p:cNvSpPr>
          <p:nvPr/>
        </p:nvSpPr>
        <p:spPr>
          <a:xfrm>
            <a:off x="334963" y="2292537"/>
            <a:ext cx="4972175" cy="2272925"/>
          </a:xfrm>
          <a:prstGeom prst="rect">
            <a:avLst/>
          </a:prstGeom>
        </p:spPr>
        <p:txBody>
          <a:bodyPr>
            <a:noAutofit/>
          </a:bodyPr>
          <a:lstStyle>
            <a:lvl1pPr marL="0" indent="0" algn="l" defTabSz="914400" rtl="0" eaLnBrk="1" latinLnBrk="0" hangingPunct="1">
              <a:lnSpc>
                <a:spcPct val="90000"/>
              </a:lnSpc>
              <a:spcBef>
                <a:spcPts val="0"/>
              </a:spcBef>
              <a:buFont typeface="Arial" panose="020B0604020202020204" pitchFamily="34" charset="0"/>
              <a:buNone/>
              <a:defRPr sz="2000" b="0" kern="1200" baseline="0">
                <a:solidFill>
                  <a:srgbClr val="126893"/>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lnSpc>
                <a:spcPct val="100000"/>
              </a:lnSpc>
            </a:pPr>
            <a:r>
              <a:rPr lang="es-CO" sz="1800" dirty="0" err="1">
                <a:solidFill>
                  <a:srgbClr val="0070C0"/>
                </a:solidFill>
              </a:rPr>
              <a:t>CertiProf</a:t>
            </a:r>
            <a:r>
              <a:rPr lang="es-ES" sz="1800" dirty="0">
                <a:solidFill>
                  <a:srgbClr val="0070C0"/>
                </a:solidFill>
              </a:rPr>
              <a:t>® es un miembro activo de ITCC.</a:t>
            </a:r>
          </a:p>
          <a:p>
            <a:pPr algn="just">
              <a:lnSpc>
                <a:spcPct val="100000"/>
              </a:lnSpc>
            </a:pPr>
            <a:endParaRPr lang="es-ES" sz="1800" dirty="0">
              <a:solidFill>
                <a:srgbClr val="0070C0"/>
              </a:solidFill>
            </a:endParaRPr>
          </a:p>
          <a:p>
            <a:pPr algn="just">
              <a:lnSpc>
                <a:spcPct val="100000"/>
              </a:lnSpc>
            </a:pPr>
            <a:r>
              <a:rPr lang="es-ES" sz="1800" dirty="0">
                <a:solidFill>
                  <a:srgbClr val="0070C0"/>
                </a:solidFill>
              </a:rPr>
              <a:t>El propósito fundamental del ITCC es apoyar a la industria y sus empresas miembros mediante la comercialización del valor de la certificación, la promoción de la seguridad de los exámenes, el fomento de la innovación y el establecimiento y el intercambio de las mejores prácticas de la industria.</a:t>
            </a:r>
            <a:endParaRPr lang="es-CO" sz="1800" dirty="0">
              <a:solidFill>
                <a:srgbClr val="0070C0"/>
              </a:solidFill>
              <a:latin typeface="Lato" panose="020F0502020204030203" pitchFamily="34" charset="77"/>
            </a:endParaRPr>
          </a:p>
        </p:txBody>
      </p:sp>
    </p:spTree>
    <p:extLst>
      <p:ext uri="{BB962C8B-B14F-4D97-AF65-F5344CB8AC3E}">
        <p14:creationId xmlns:p14="http://schemas.microsoft.com/office/powerpoint/2010/main" val="16778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7"/>
          <p:cNvSpPr txBox="1"/>
          <p:nvPr/>
        </p:nvSpPr>
        <p:spPr>
          <a:xfrm>
            <a:off x="264301" y="283542"/>
            <a:ext cx="629919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Nuevo Modelo Operacional</a:t>
            </a:r>
            <a:endParaRPr dirty="0"/>
          </a:p>
        </p:txBody>
      </p:sp>
      <p:pic>
        <p:nvPicPr>
          <p:cNvPr id="354" name="Google Shape;354;p57"/>
          <p:cNvPicPr preferRelativeResize="0"/>
          <p:nvPr/>
        </p:nvPicPr>
        <p:blipFill rotWithShape="1">
          <a:blip r:embed="rId3">
            <a:alphaModFix/>
          </a:blip>
          <a:srcRect/>
          <a:stretch/>
        </p:blipFill>
        <p:spPr>
          <a:xfrm>
            <a:off x="2072641" y="767882"/>
            <a:ext cx="7992582" cy="516853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1026" name="Picture 2" descr="Mega Sale Presidents' Day Scrum Bundle | CertiProf">
            <a:extLst>
              <a:ext uri="{FF2B5EF4-FFF2-40B4-BE49-F238E27FC236}">
                <a16:creationId xmlns:a16="http://schemas.microsoft.com/office/drawing/2014/main" id="{FA1110D6-C8CD-76B1-087E-91FB7212B0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69" t="15016" r="8038" b="14838"/>
          <a:stretch/>
        </p:blipFill>
        <p:spPr bwMode="auto">
          <a:xfrm>
            <a:off x="7244178" y="3794760"/>
            <a:ext cx="4767310" cy="2149925"/>
          </a:xfrm>
          <a:prstGeom prst="rect">
            <a:avLst/>
          </a:prstGeom>
          <a:noFill/>
          <a:extLst>
            <a:ext uri="{909E8E84-426E-40DD-AFC4-6F175D3DCCD1}">
              <a14:hiddenFill xmlns:a14="http://schemas.microsoft.com/office/drawing/2010/main">
                <a:solidFill>
                  <a:srgbClr val="FFFFFF"/>
                </a:solidFill>
              </a14:hiddenFill>
            </a:ext>
          </a:extLst>
        </p:spPr>
      </p:pic>
      <p:sp>
        <p:nvSpPr>
          <p:cNvPr id="360" name="Google Shape;360;p58"/>
          <p:cNvSpPr txBox="1"/>
          <p:nvPr/>
        </p:nvSpPr>
        <p:spPr>
          <a:xfrm>
            <a:off x="346366" y="274833"/>
            <a:ext cx="629919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Scrum</a:t>
            </a:r>
            <a:endParaRPr sz="2800" b="1" i="0" u="none" strike="noStrike" cap="none" dirty="0">
              <a:solidFill>
                <a:srgbClr val="FF4300"/>
              </a:solidFill>
              <a:latin typeface="Lato"/>
              <a:ea typeface="Lato"/>
              <a:cs typeface="Lato"/>
              <a:sym typeface="Lato"/>
            </a:endParaRPr>
          </a:p>
        </p:txBody>
      </p:sp>
      <p:sp>
        <p:nvSpPr>
          <p:cNvPr id="361" name="Google Shape;361;p58"/>
          <p:cNvSpPr txBox="1"/>
          <p:nvPr/>
        </p:nvSpPr>
        <p:spPr>
          <a:xfrm>
            <a:off x="346367" y="1320800"/>
            <a:ext cx="11549711" cy="357632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120"/>
              </a:spcBef>
              <a:spcAft>
                <a:spcPts val="0"/>
              </a:spcAft>
              <a:buClr>
                <a:srgbClr val="126893"/>
              </a:buClr>
              <a:buSzPts val="1200"/>
              <a:buFont typeface="Arial"/>
              <a:buNone/>
            </a:pPr>
            <a:r>
              <a:rPr lang="es-ES" sz="1600" dirty="0">
                <a:solidFill>
                  <a:srgbClr val="0070C0"/>
                </a:solidFill>
                <a:latin typeface="Lato" panose="020F0502020204030203" pitchFamily="34" charset="0"/>
                <a:ea typeface="Lato" panose="020F0502020204030203" pitchFamily="34" charset="0"/>
                <a:cs typeface="Lato" panose="020F0502020204030203" pitchFamily="34" charset="0"/>
                <a:sym typeface="Lato"/>
              </a:rPr>
              <a:t> Scrum es un marco de trabajo ligero para desarrollar, entregar y mantener productos complejos. Se basa en los principios de transparencia, inspección y adaptación. Scrum promueve una colaboración estrecha entre los miembros del equipo y se enfoca en el aprendizaje iterativo y en la entrega de valor de manera incremental.</a:t>
            </a:r>
          </a:p>
          <a:p>
            <a:pPr marL="0" marR="0" lvl="0" indent="0" algn="just" rtl="0">
              <a:lnSpc>
                <a:spcPct val="100000"/>
              </a:lnSpc>
              <a:spcBef>
                <a:spcPts val="120"/>
              </a:spcBef>
              <a:spcAft>
                <a:spcPts val="0"/>
              </a:spcAft>
              <a:buClr>
                <a:srgbClr val="126893"/>
              </a:buClr>
              <a:buSzPts val="1200"/>
              <a:buFont typeface="Arial"/>
              <a:buNone/>
            </a:pPr>
            <a:endParaRPr lang="es-ES" sz="1600"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00000"/>
              </a:lnSpc>
              <a:spcBef>
                <a:spcPts val="120"/>
              </a:spcBef>
              <a:spcAft>
                <a:spcPts val="0"/>
              </a:spcAft>
              <a:buClr>
                <a:srgbClr val="126893"/>
              </a:buClr>
              <a:buSzPts val="1200"/>
              <a:buFont typeface="Arial"/>
              <a:buNone/>
            </a:pPr>
            <a:r>
              <a:rPr lang="es-ES" sz="1600" dirty="0">
                <a:solidFill>
                  <a:srgbClr val="0070C0"/>
                </a:solidFill>
                <a:latin typeface="Lato" panose="020F0502020204030203" pitchFamily="34" charset="0"/>
                <a:ea typeface="Lato" panose="020F0502020204030203" pitchFamily="34" charset="0"/>
                <a:cs typeface="Lato" panose="020F0502020204030203" pitchFamily="34" charset="0"/>
                <a:sym typeface="Lato"/>
              </a:rPr>
              <a:t>Scrum se basa en roles definidos, eventos, artefactos y reglas específicas que ayudan a las personas y a los equipos a trabajar de manera efectiva y eficiente</a:t>
            </a:r>
          </a:p>
          <a:p>
            <a:pPr marL="0" marR="0" lvl="0" indent="0" algn="just" rtl="0">
              <a:lnSpc>
                <a:spcPct val="100000"/>
              </a:lnSpc>
              <a:spcBef>
                <a:spcPts val="120"/>
              </a:spcBef>
              <a:spcAft>
                <a:spcPts val="0"/>
              </a:spcAft>
              <a:buClr>
                <a:srgbClr val="126893"/>
              </a:buClr>
              <a:buSzPts val="1200"/>
              <a:buFont typeface="Arial"/>
              <a:buNone/>
            </a:pPr>
            <a:endParaRPr sz="16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R="0" lvl="0" algn="just" rtl="0">
              <a:lnSpc>
                <a:spcPct val="100000"/>
              </a:lnSpc>
              <a:spcBef>
                <a:spcPts val="200"/>
              </a:spcBef>
              <a:spcAft>
                <a:spcPts val="0"/>
              </a:spcAft>
              <a:buClr>
                <a:srgbClr val="126893"/>
              </a:buClr>
              <a:buSzPts val="2000"/>
            </a:pPr>
            <a:r>
              <a:rPr lang="es-ES" sz="1600" dirty="0">
                <a:solidFill>
                  <a:srgbClr val="0070C0"/>
                </a:solidFill>
                <a:latin typeface="Lato" panose="020F0502020204030203" pitchFamily="34" charset="0"/>
                <a:ea typeface="Lato" panose="020F0502020204030203" pitchFamily="34" charset="0"/>
                <a:cs typeface="Lato" panose="020F0502020204030203" pitchFamily="34" charset="0"/>
                <a:sym typeface="Lato"/>
              </a:rPr>
              <a:t>Ken </a:t>
            </a:r>
            <a:r>
              <a:rPr lang="es-ES" sz="1600" dirty="0" err="1">
                <a:solidFill>
                  <a:srgbClr val="0070C0"/>
                </a:solidFill>
                <a:latin typeface="Lato" panose="020F0502020204030203" pitchFamily="34" charset="0"/>
                <a:ea typeface="Lato" panose="020F0502020204030203" pitchFamily="34" charset="0"/>
                <a:cs typeface="Lato" panose="020F0502020204030203" pitchFamily="34" charset="0"/>
                <a:sym typeface="Lato"/>
              </a:rPr>
              <a:t>Schwaber</a:t>
            </a:r>
            <a:r>
              <a:rPr lang="es-ES" sz="1600" dirty="0">
                <a:solidFill>
                  <a:srgbClr val="0070C0"/>
                </a:solidFill>
                <a:latin typeface="Lato" panose="020F0502020204030203" pitchFamily="34" charset="0"/>
                <a:ea typeface="Lato" panose="020F0502020204030203" pitchFamily="34" charset="0"/>
                <a:cs typeface="Lato" panose="020F0502020204030203" pitchFamily="34" charset="0"/>
                <a:sym typeface="Lato"/>
              </a:rPr>
              <a:t> y Jeff Sutherland desarrollaron Scrum.</a:t>
            </a:r>
          </a:p>
          <a:p>
            <a:pPr marR="0" lvl="0" algn="just" rtl="0">
              <a:lnSpc>
                <a:spcPct val="100000"/>
              </a:lnSpc>
              <a:spcBef>
                <a:spcPts val="200"/>
              </a:spcBef>
              <a:spcAft>
                <a:spcPts val="0"/>
              </a:spcAft>
              <a:buClr>
                <a:srgbClr val="126893"/>
              </a:buClr>
              <a:buSzPts val="2000"/>
            </a:pPr>
            <a:endParaRPr lang="es-ES" sz="1600"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R="0" lvl="0" algn="just" rtl="0">
              <a:lnSpc>
                <a:spcPct val="100000"/>
              </a:lnSpc>
              <a:spcBef>
                <a:spcPts val="200"/>
              </a:spcBef>
              <a:spcAft>
                <a:spcPts val="0"/>
              </a:spcAft>
              <a:buClr>
                <a:srgbClr val="126893"/>
              </a:buClr>
              <a:buSzPts val="2000"/>
            </a:pPr>
            <a:r>
              <a:rPr lang="es-ES" sz="1600" dirty="0">
                <a:solidFill>
                  <a:srgbClr val="0070C0"/>
                </a:solidFill>
                <a:latin typeface="Lato" panose="020F0502020204030203" pitchFamily="34" charset="0"/>
                <a:ea typeface="Lato" panose="020F0502020204030203" pitchFamily="34" charset="0"/>
                <a:cs typeface="Lato" panose="020F0502020204030203" pitchFamily="34" charset="0"/>
                <a:sym typeface="Lato"/>
              </a:rPr>
              <a:t>CertiProf tiene su propio programa de certificación en Scrum alineado a la Guía Oficial.</a:t>
            </a:r>
          </a:p>
          <a:p>
            <a:pPr marR="0" lvl="0" algn="just" rtl="0">
              <a:lnSpc>
                <a:spcPct val="100000"/>
              </a:lnSpc>
              <a:spcBef>
                <a:spcPts val="200"/>
              </a:spcBef>
              <a:spcAft>
                <a:spcPts val="0"/>
              </a:spcAft>
              <a:buClr>
                <a:srgbClr val="126893"/>
              </a:buClr>
              <a:buSzPts val="2000"/>
            </a:pPr>
            <a:endParaRPr lang="es-ES" sz="1600"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R="0" lvl="0" algn="just" rtl="0">
              <a:lnSpc>
                <a:spcPct val="100000"/>
              </a:lnSpc>
              <a:spcBef>
                <a:spcPts val="200"/>
              </a:spcBef>
              <a:spcAft>
                <a:spcPts val="0"/>
              </a:spcAft>
              <a:buClr>
                <a:srgbClr val="126893"/>
              </a:buClr>
              <a:buSzPts val="2000"/>
            </a:pPr>
            <a:endParaRPr lang="es-ES" sz="1600"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a:p>
            <a:pPr marR="0" lvl="0" algn="just" rtl="0">
              <a:lnSpc>
                <a:spcPct val="100000"/>
              </a:lnSpc>
              <a:spcBef>
                <a:spcPts val="200"/>
              </a:spcBef>
              <a:spcAft>
                <a:spcPts val="0"/>
              </a:spcAft>
              <a:buClr>
                <a:srgbClr val="126893"/>
              </a:buClr>
              <a:buSzPts val="2000"/>
            </a:pPr>
            <a:endParaRPr sz="1600" dirty="0">
              <a:solidFill>
                <a:srgbClr val="0070C0"/>
              </a:solidFill>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200"/>
              </a:spcBef>
              <a:spcAft>
                <a:spcPts val="0"/>
              </a:spcAft>
              <a:buClr>
                <a:schemeClr val="dk1"/>
              </a:buClr>
              <a:buSzPts val="2000"/>
              <a:buFont typeface="Arial"/>
              <a:buNone/>
            </a:pPr>
            <a:endParaRPr sz="1600" b="0" i="0" u="none" strike="noStrike" cap="none" dirty="0">
              <a:solidFill>
                <a:srgbClr val="0070C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62" name="Google Shape;362;p58"/>
          <p:cNvSpPr txBox="1"/>
          <p:nvPr/>
        </p:nvSpPr>
        <p:spPr>
          <a:xfrm>
            <a:off x="346366" y="5335480"/>
            <a:ext cx="4900337" cy="42739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1800"/>
              <a:buFont typeface="Arial"/>
              <a:buNone/>
            </a:pPr>
            <a:r>
              <a:rPr lang="es-ES" sz="1800" b="0" i="1" u="none" strike="noStrike" cap="none" dirty="0">
                <a:solidFill>
                  <a:srgbClr val="0070C0"/>
                </a:solidFill>
                <a:latin typeface="Lato"/>
                <a:ea typeface="Lato"/>
                <a:cs typeface="Lato"/>
                <a:sym typeface="Lato"/>
              </a:rPr>
              <a:t>Fuente: www.scrumguides.org/docs/scrumguide </a:t>
            </a:r>
            <a:endParaRPr dirty="0">
              <a:solidFill>
                <a:srgbClr val="0070C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p:nvPr/>
        </p:nvSpPr>
        <p:spPr>
          <a:xfrm>
            <a:off x="4676503" y="319053"/>
            <a:ext cx="6299199" cy="5232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Scrum</a:t>
            </a:r>
            <a:endParaRPr sz="2800" b="1" i="0" u="none" strike="noStrike" cap="none">
              <a:solidFill>
                <a:srgbClr val="FF4300"/>
              </a:solidFill>
              <a:latin typeface="Lato"/>
              <a:ea typeface="Lato"/>
              <a:cs typeface="Lato"/>
              <a:sym typeface="Lato"/>
            </a:endParaRPr>
          </a:p>
        </p:txBody>
      </p:sp>
      <p:pic>
        <p:nvPicPr>
          <p:cNvPr id="3" name="Imagen 2">
            <a:extLst>
              <a:ext uri="{FF2B5EF4-FFF2-40B4-BE49-F238E27FC236}">
                <a16:creationId xmlns:a16="http://schemas.microsoft.com/office/drawing/2014/main" id="{BDEAA7D9-CB32-B4CB-B8DA-D8BCD7A15E79}"/>
              </a:ext>
            </a:extLst>
          </p:cNvPr>
          <p:cNvPicPr>
            <a:picLocks noChangeAspect="1"/>
          </p:cNvPicPr>
          <p:nvPr/>
        </p:nvPicPr>
        <p:blipFill>
          <a:blip r:embed="rId3"/>
          <a:stretch>
            <a:fillRect/>
          </a:stretch>
        </p:blipFill>
        <p:spPr>
          <a:xfrm>
            <a:off x="2501425" y="0"/>
            <a:ext cx="6299199" cy="600904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4" name="Google Shape;374;p60"/>
          <p:cNvSpPr txBox="1"/>
          <p:nvPr/>
        </p:nvSpPr>
        <p:spPr>
          <a:xfrm>
            <a:off x="266331" y="274833"/>
            <a:ext cx="8468310"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err="1">
                <a:solidFill>
                  <a:srgbClr val="FF4300"/>
                </a:solidFill>
                <a:latin typeface="Lato"/>
                <a:ea typeface="Lato"/>
                <a:cs typeface="Lato"/>
                <a:sym typeface="Lato"/>
              </a:rPr>
              <a:t>Work</a:t>
            </a:r>
            <a:r>
              <a:rPr lang="es-ES" sz="2800" b="1" i="0" u="none" strike="noStrike" cap="none" dirty="0">
                <a:solidFill>
                  <a:srgbClr val="FF4300"/>
                </a:solidFill>
                <a:latin typeface="Lato"/>
                <a:ea typeface="Lato"/>
                <a:cs typeface="Lato"/>
                <a:sym typeface="Lato"/>
              </a:rPr>
              <a:t> in </a:t>
            </a:r>
            <a:r>
              <a:rPr lang="es-ES" sz="2800" b="1" i="0" u="none" strike="noStrike" cap="none" dirty="0" err="1">
                <a:solidFill>
                  <a:srgbClr val="FF4300"/>
                </a:solidFill>
                <a:latin typeface="Lato"/>
                <a:ea typeface="Lato"/>
                <a:cs typeface="Lato"/>
                <a:sym typeface="Lato"/>
              </a:rPr>
              <a:t>Progress</a:t>
            </a:r>
            <a:r>
              <a:rPr lang="es-ES" sz="2800" b="1" i="0" u="none" strike="noStrike" cap="none" dirty="0">
                <a:solidFill>
                  <a:srgbClr val="FF4300"/>
                </a:solidFill>
                <a:latin typeface="Lato"/>
                <a:ea typeface="Lato"/>
                <a:cs typeface="Lato"/>
                <a:sym typeface="Lato"/>
              </a:rPr>
              <a:t>, WIP (Trabajo en Proceso)</a:t>
            </a:r>
            <a:endParaRPr dirty="0"/>
          </a:p>
        </p:txBody>
      </p:sp>
      <p:sp>
        <p:nvSpPr>
          <p:cNvPr id="375" name="Google Shape;375;p60"/>
          <p:cNvSpPr txBox="1"/>
          <p:nvPr/>
        </p:nvSpPr>
        <p:spPr>
          <a:xfrm>
            <a:off x="337351" y="1828803"/>
            <a:ext cx="10825950" cy="350084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Un límite </a:t>
            </a:r>
            <a:r>
              <a:rPr lang="es-ES" sz="2000" b="1" i="0" u="none" strike="noStrike" cap="none" dirty="0">
                <a:solidFill>
                  <a:srgbClr val="0070C0"/>
                </a:solidFill>
                <a:latin typeface="Lato"/>
                <a:ea typeface="Lato"/>
                <a:cs typeface="Lato"/>
                <a:sym typeface="Lato"/>
              </a:rPr>
              <a:t>WIP</a:t>
            </a:r>
            <a:r>
              <a:rPr lang="es-ES" sz="2000" b="0" i="0" u="none" strike="noStrike" cap="none" dirty="0">
                <a:solidFill>
                  <a:srgbClr val="0070C0"/>
                </a:solidFill>
                <a:latin typeface="Lato"/>
                <a:ea typeface="Lato"/>
                <a:cs typeface="Lato"/>
                <a:sym typeface="Lato"/>
              </a:rPr>
              <a:t> (</a:t>
            </a:r>
            <a:r>
              <a:rPr lang="es-ES" sz="2000" b="0" i="0" u="none" strike="noStrike" cap="none" dirty="0" err="1">
                <a:solidFill>
                  <a:srgbClr val="0070C0"/>
                </a:solidFill>
                <a:latin typeface="Lato"/>
                <a:ea typeface="Lato"/>
                <a:cs typeface="Lato"/>
                <a:sym typeface="Lato"/>
              </a:rPr>
              <a:t>work</a:t>
            </a:r>
            <a:r>
              <a:rPr lang="es-ES" sz="2000" b="0" i="0" u="none" strike="noStrike" cap="none" dirty="0">
                <a:solidFill>
                  <a:srgbClr val="0070C0"/>
                </a:solidFill>
                <a:latin typeface="Lato"/>
                <a:ea typeface="Lato"/>
                <a:cs typeface="Lato"/>
                <a:sym typeface="Lato"/>
              </a:rPr>
              <a:t> in </a:t>
            </a:r>
            <a:r>
              <a:rPr lang="es-ES" sz="2000" b="0" i="0" u="none" strike="noStrike" cap="none" dirty="0" err="1">
                <a:solidFill>
                  <a:srgbClr val="0070C0"/>
                </a:solidFill>
                <a:latin typeface="Lato"/>
                <a:ea typeface="Lato"/>
                <a:cs typeface="Lato"/>
                <a:sym typeface="Lato"/>
              </a:rPr>
              <a:t>progress</a:t>
            </a:r>
            <a:r>
              <a:rPr lang="es-ES" sz="2000" b="0" i="0" u="none" strike="noStrike" cap="none" dirty="0">
                <a:solidFill>
                  <a:srgbClr val="0070C0"/>
                </a:solidFill>
                <a:latin typeface="Lato"/>
                <a:ea typeface="Lato"/>
                <a:cs typeface="Lato"/>
                <a:sym typeface="Lato"/>
              </a:rPr>
              <a:t>) es una estrategia para prevenir cuellos de botella en el desarrollo de software.</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Se acuerda por el equipo de desarrollo trabajar en progresos limitados antes de que un proyecto comience y sean ejecutados por el facilitador del equipo.</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Por ejemplo, un equipo puede dividir las tareas que deben realizarse para una característica en el diseño, código, prueba y despliegue. Cuando se alcanza un límite </a:t>
            </a:r>
            <a:r>
              <a:rPr lang="es-ES" sz="2000" b="1" i="0" u="none" strike="noStrike" cap="none" dirty="0">
                <a:solidFill>
                  <a:srgbClr val="0070C0"/>
                </a:solidFill>
                <a:latin typeface="Lato"/>
                <a:ea typeface="Lato"/>
                <a:cs typeface="Lato"/>
                <a:sym typeface="Lato"/>
              </a:rPr>
              <a:t>WIP</a:t>
            </a:r>
            <a:r>
              <a:rPr lang="es-ES" sz="2000" b="0" i="0" u="none" strike="noStrike" cap="none" dirty="0">
                <a:solidFill>
                  <a:srgbClr val="0070C0"/>
                </a:solidFill>
                <a:latin typeface="Lato"/>
                <a:ea typeface="Lato"/>
                <a:cs typeface="Lato"/>
                <a:sym typeface="Lato"/>
              </a:rPr>
              <a:t> para una determinada tarea, el equipo se detiene y trabaja en conjunto para eliminar el cuello de botella. El objetivo de trabajar de esta manera es asegurar que todo el equipo se apropie del proyecto y produzca códigos de alta calidad.</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61"/>
          <p:cNvSpPr txBox="1"/>
          <p:nvPr/>
        </p:nvSpPr>
        <p:spPr>
          <a:xfrm>
            <a:off x="284085" y="196120"/>
            <a:ext cx="7900139"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a:solidFill>
                  <a:srgbClr val="FF4300"/>
                </a:solidFill>
                <a:latin typeface="Lato"/>
                <a:ea typeface="Lato"/>
                <a:cs typeface="Lato"/>
                <a:sym typeface="Lato"/>
              </a:rPr>
              <a:t>Acuerdo de Nivel de Servicio (SLA) y OLAS</a:t>
            </a:r>
            <a:endParaRPr/>
          </a:p>
        </p:txBody>
      </p:sp>
      <p:sp>
        <p:nvSpPr>
          <p:cNvPr id="382" name="Google Shape;382;p61"/>
          <p:cNvSpPr txBox="1"/>
          <p:nvPr/>
        </p:nvSpPr>
        <p:spPr>
          <a:xfrm>
            <a:off x="284086" y="1741982"/>
            <a:ext cx="10891914" cy="362131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Un </a:t>
            </a:r>
            <a:r>
              <a:rPr lang="es-ES" sz="2000" b="1" i="0" u="none" strike="noStrike" cap="none" dirty="0">
                <a:solidFill>
                  <a:srgbClr val="0070C0"/>
                </a:solidFill>
                <a:latin typeface="Lato"/>
                <a:ea typeface="Lato"/>
                <a:cs typeface="Lato"/>
                <a:sym typeface="Lato"/>
              </a:rPr>
              <a:t>Acuerdo de Nivel de Servicio </a:t>
            </a:r>
            <a:r>
              <a:rPr lang="es-ES" sz="2000" b="0" i="1" u="none" strike="noStrike" cap="none" dirty="0">
                <a:solidFill>
                  <a:srgbClr val="0070C0"/>
                </a:solidFill>
                <a:latin typeface="Lato"/>
                <a:ea typeface="Lato"/>
                <a:cs typeface="Lato"/>
                <a:sym typeface="Lato"/>
              </a:rPr>
              <a:t>(</a:t>
            </a:r>
            <a:r>
              <a:rPr lang="es-ES" sz="2000" b="0" i="1" u="none" strike="noStrike" cap="none" dirty="0" err="1">
                <a:solidFill>
                  <a:srgbClr val="0070C0"/>
                </a:solidFill>
                <a:latin typeface="Lato"/>
                <a:ea typeface="Lato"/>
                <a:cs typeface="Lato"/>
                <a:sym typeface="Lato"/>
              </a:rPr>
              <a:t>Service-level</a:t>
            </a:r>
            <a:r>
              <a:rPr lang="es-ES" sz="2000" b="0" i="1" u="none" strike="noStrike" cap="none" dirty="0">
                <a:solidFill>
                  <a:srgbClr val="0070C0"/>
                </a:solidFill>
                <a:latin typeface="Lato"/>
                <a:ea typeface="Lato"/>
                <a:cs typeface="Lato"/>
                <a:sym typeface="Lato"/>
              </a:rPr>
              <a:t> </a:t>
            </a:r>
            <a:r>
              <a:rPr lang="es-ES" sz="2000" b="0" i="1" u="none" strike="noStrike" cap="none" dirty="0" err="1">
                <a:solidFill>
                  <a:srgbClr val="0070C0"/>
                </a:solidFill>
                <a:latin typeface="Lato"/>
                <a:ea typeface="Lato"/>
                <a:cs typeface="Lato"/>
                <a:sym typeface="Lato"/>
              </a:rPr>
              <a:t>agreement</a:t>
            </a:r>
            <a:r>
              <a:rPr lang="es-ES" sz="2000" b="0" i="1" u="none" strike="noStrike" cap="none" dirty="0">
                <a:solidFill>
                  <a:srgbClr val="0070C0"/>
                </a:solidFill>
                <a:latin typeface="Lato"/>
                <a:ea typeface="Lato"/>
                <a:cs typeface="Lato"/>
                <a:sym typeface="Lato"/>
              </a:rPr>
              <a:t> o SLA) </a:t>
            </a:r>
            <a:r>
              <a:rPr lang="es-ES" sz="2000" b="0" i="0" u="none" strike="noStrike" cap="none" dirty="0">
                <a:solidFill>
                  <a:srgbClr val="0070C0"/>
                </a:solidFill>
                <a:latin typeface="Lato"/>
                <a:ea typeface="Lato"/>
                <a:cs typeface="Lato"/>
                <a:sym typeface="Lato"/>
              </a:rPr>
              <a:t>se define como un compromiso oficial que prevalece entre un proveedor de servicios y el cliente.</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Aspectos particulares del servicio (calidad, disponibilidad, responsabilidades) son acordados entre el proveedor de servicios y el usuario del servicio.</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Acuerdos de Nivel Operacional </a:t>
            </a:r>
            <a:r>
              <a:rPr lang="es-ES" sz="2000" b="0" i="1" u="none" strike="noStrike" cap="none" dirty="0">
                <a:solidFill>
                  <a:srgbClr val="0070C0"/>
                </a:solidFill>
                <a:latin typeface="Lato"/>
                <a:ea typeface="Lato"/>
                <a:cs typeface="Lato"/>
                <a:sym typeface="Lato"/>
              </a:rPr>
              <a:t>(</a:t>
            </a:r>
            <a:r>
              <a:rPr lang="es-ES" sz="2000" b="0" i="1" u="none" strike="noStrike" cap="none" dirty="0" err="1">
                <a:solidFill>
                  <a:srgbClr val="0070C0"/>
                </a:solidFill>
                <a:latin typeface="Lato"/>
                <a:ea typeface="Lato"/>
                <a:cs typeface="Lato"/>
                <a:sym typeface="Lato"/>
              </a:rPr>
              <a:t>Operational-level</a:t>
            </a:r>
            <a:r>
              <a:rPr lang="es-ES" sz="2000" b="0" i="1" u="none" strike="noStrike" cap="none" dirty="0">
                <a:solidFill>
                  <a:srgbClr val="0070C0"/>
                </a:solidFill>
                <a:latin typeface="Lato"/>
                <a:ea typeface="Lato"/>
                <a:cs typeface="Lato"/>
                <a:sym typeface="Lato"/>
              </a:rPr>
              <a:t> </a:t>
            </a:r>
            <a:r>
              <a:rPr lang="es-ES" sz="2000" b="0" i="1" u="none" strike="noStrike" cap="none" dirty="0" err="1">
                <a:solidFill>
                  <a:srgbClr val="0070C0"/>
                </a:solidFill>
                <a:latin typeface="Lato"/>
                <a:ea typeface="Lato"/>
                <a:cs typeface="Lato"/>
                <a:sym typeface="Lato"/>
              </a:rPr>
              <a:t>agreements</a:t>
            </a:r>
            <a:r>
              <a:rPr lang="es-ES" sz="2000" b="0" i="1" u="none" strike="noStrike" cap="none" dirty="0">
                <a:solidFill>
                  <a:srgbClr val="0070C0"/>
                </a:solidFill>
                <a:latin typeface="Lato"/>
                <a:ea typeface="Lato"/>
                <a:cs typeface="Lato"/>
                <a:sym typeface="Lato"/>
              </a:rPr>
              <a:t> u </a:t>
            </a:r>
            <a:r>
              <a:rPr lang="es-ES" sz="2000" b="0" i="1" u="none" strike="noStrike" cap="none" dirty="0" err="1">
                <a:solidFill>
                  <a:srgbClr val="0070C0"/>
                </a:solidFill>
                <a:latin typeface="Lato"/>
                <a:ea typeface="Lato"/>
                <a:cs typeface="Lato"/>
                <a:sym typeface="Lato"/>
              </a:rPr>
              <a:t>OLAs</a:t>
            </a:r>
            <a:r>
              <a:rPr lang="es-ES" sz="2000" b="0" i="1" u="none" strike="noStrike" cap="none" dirty="0">
                <a:solidFill>
                  <a:srgbClr val="0070C0"/>
                </a:solidFill>
                <a:latin typeface="Lato"/>
                <a:ea typeface="Lato"/>
                <a:cs typeface="Lato"/>
                <a:sym typeface="Lato"/>
              </a:rPr>
              <a:t>) </a:t>
            </a:r>
            <a:r>
              <a:rPr lang="es-ES" sz="2000" b="0" i="0" u="none" strike="noStrike" cap="none" dirty="0">
                <a:solidFill>
                  <a:srgbClr val="0070C0"/>
                </a:solidFill>
                <a:latin typeface="Lato"/>
                <a:ea typeface="Lato"/>
                <a:cs typeface="Lato"/>
                <a:sym typeface="Lato"/>
              </a:rPr>
              <a:t>pueden ser utilizados por grupos internos para apoyar </a:t>
            </a:r>
            <a:r>
              <a:rPr lang="es-ES" sz="2000" b="1" i="0" u="none" strike="noStrike" cap="none" dirty="0">
                <a:solidFill>
                  <a:srgbClr val="0070C0"/>
                </a:solidFill>
                <a:latin typeface="Lato"/>
                <a:ea typeface="Lato"/>
                <a:cs typeface="Lato"/>
                <a:sym typeface="Lato"/>
              </a:rPr>
              <a:t>SLAs</a:t>
            </a:r>
            <a:r>
              <a:rPr lang="es-ES" sz="2000" b="0" i="0" u="none" strike="noStrike" cap="none" dirty="0">
                <a:solidFill>
                  <a:srgbClr val="0070C0"/>
                </a:solidFill>
                <a:latin typeface="Lato"/>
                <a:ea typeface="Lato"/>
                <a:cs typeface="Lato"/>
                <a:sym typeface="Lato"/>
              </a:rPr>
              <a:t>.</a:t>
            </a:r>
          </a:p>
          <a:p>
            <a:pPr marL="0" marR="0" lvl="0" indent="0" algn="just" rtl="0">
              <a:lnSpc>
                <a:spcPct val="100000"/>
              </a:lnSpc>
              <a:spcBef>
                <a:spcPts val="200"/>
              </a:spcBef>
              <a:spcAft>
                <a:spcPts val="0"/>
              </a:spcAft>
              <a:buClr>
                <a:srgbClr val="126893"/>
              </a:buClr>
              <a:buSzPts val="2000"/>
              <a:buFont typeface="Arial"/>
              <a:buNone/>
            </a:pPr>
            <a:endParaRPr lang="es-ES" sz="2000" dirty="0">
              <a:solidFill>
                <a:srgbClr val="0070C0"/>
              </a:solidFill>
              <a:latin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dirty="0">
                <a:solidFill>
                  <a:srgbClr val="0070C0"/>
                </a:solidFill>
                <a:latin typeface="Lato"/>
                <a:sym typeface="Lato"/>
              </a:rPr>
              <a:t>Nota</a:t>
            </a:r>
            <a:r>
              <a:rPr lang="es-ES" sz="2000" dirty="0">
                <a:solidFill>
                  <a:srgbClr val="0070C0"/>
                </a:solidFill>
                <a:latin typeface="Lato"/>
                <a:sym typeface="Lato"/>
              </a:rPr>
              <a:t>: </a:t>
            </a:r>
            <a:r>
              <a:rPr lang="es-ES" sz="2000" dirty="0">
                <a:solidFill>
                  <a:srgbClr val="0070C0"/>
                </a:solidFill>
                <a:latin typeface="Lato"/>
              </a:rPr>
              <a:t>Los SLAs ayudan a identificar áreas de mejora y oportunidades para optimizar los procesos y las prácticas de DevOps.</a:t>
            </a:r>
            <a:endParaRPr sz="2000" dirty="0">
              <a:solidFill>
                <a:srgbClr val="0070C0"/>
              </a:solidFill>
              <a:latin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8" name="Google Shape;388;p62"/>
          <p:cNvSpPr txBox="1"/>
          <p:nvPr/>
        </p:nvSpPr>
        <p:spPr>
          <a:xfrm>
            <a:off x="310855" y="274833"/>
            <a:ext cx="10422248" cy="470212"/>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400" b="1" i="0" u="none" strike="noStrike" cap="none" dirty="0">
                <a:solidFill>
                  <a:srgbClr val="FF4300"/>
                </a:solidFill>
                <a:latin typeface="Lato"/>
                <a:ea typeface="Lato"/>
                <a:cs typeface="Lato"/>
                <a:sym typeface="Lato"/>
              </a:rPr>
              <a:t>Ciclo Plan-Hacer-Verificar-Actuar</a:t>
            </a:r>
            <a:r>
              <a:rPr lang="es-ES" sz="2400" b="1" dirty="0">
                <a:solidFill>
                  <a:srgbClr val="FF4300"/>
                </a:solidFill>
                <a:latin typeface="Lato"/>
                <a:ea typeface="Lato"/>
                <a:cs typeface="Lato"/>
                <a:sym typeface="Lato"/>
              </a:rPr>
              <a:t> </a:t>
            </a:r>
            <a:r>
              <a:rPr lang="es-ES" sz="2400" b="1" i="0" u="none" strike="noStrike" cap="none" dirty="0">
                <a:solidFill>
                  <a:srgbClr val="FF4300"/>
                </a:solidFill>
                <a:latin typeface="Lato"/>
                <a:ea typeface="Lato"/>
                <a:cs typeface="Lato"/>
                <a:sym typeface="Lato"/>
              </a:rPr>
              <a:t>(Plan-Do-</a:t>
            </a:r>
            <a:r>
              <a:rPr lang="es-ES" sz="2400" b="1" i="0" u="none" strike="noStrike" cap="none" dirty="0" err="1">
                <a:solidFill>
                  <a:srgbClr val="FF4300"/>
                </a:solidFill>
                <a:latin typeface="Lato"/>
                <a:ea typeface="Lato"/>
                <a:cs typeface="Lato"/>
                <a:sym typeface="Lato"/>
              </a:rPr>
              <a:t>Check</a:t>
            </a:r>
            <a:r>
              <a:rPr lang="es-ES" sz="2400" b="1" i="0" u="none" strike="noStrike" cap="none" dirty="0">
                <a:solidFill>
                  <a:srgbClr val="FF4300"/>
                </a:solidFill>
                <a:latin typeface="Lato"/>
                <a:ea typeface="Lato"/>
                <a:cs typeface="Lato"/>
                <a:sym typeface="Lato"/>
              </a:rPr>
              <a:t>-</a:t>
            </a:r>
            <a:r>
              <a:rPr lang="es-ES" sz="2400" b="1" i="0" u="none" strike="noStrike" cap="none" dirty="0" err="1">
                <a:solidFill>
                  <a:srgbClr val="FF4300"/>
                </a:solidFill>
                <a:latin typeface="Lato"/>
                <a:ea typeface="Lato"/>
                <a:cs typeface="Lato"/>
                <a:sym typeface="Lato"/>
              </a:rPr>
              <a:t>Act</a:t>
            </a:r>
            <a:r>
              <a:rPr lang="es-ES" sz="2400" b="1" i="0" u="none" strike="noStrike" cap="none" dirty="0">
                <a:solidFill>
                  <a:srgbClr val="FF4300"/>
                </a:solidFill>
                <a:latin typeface="Lato"/>
                <a:ea typeface="Lato"/>
                <a:cs typeface="Lato"/>
                <a:sym typeface="Lato"/>
              </a:rPr>
              <a:t> </a:t>
            </a:r>
            <a:r>
              <a:rPr lang="es-ES" sz="2400" b="1" i="0" u="none" strike="noStrike" cap="none" dirty="0" err="1">
                <a:solidFill>
                  <a:srgbClr val="FF4300"/>
                </a:solidFill>
                <a:latin typeface="Lato"/>
                <a:ea typeface="Lato"/>
                <a:cs typeface="Lato"/>
                <a:sym typeface="Lato"/>
              </a:rPr>
              <a:t>Cycle</a:t>
            </a:r>
            <a:r>
              <a:rPr lang="es-ES" sz="2400" b="1" i="0" u="none" strike="noStrike" cap="none" dirty="0">
                <a:solidFill>
                  <a:srgbClr val="FF4300"/>
                </a:solidFill>
                <a:latin typeface="Lato"/>
                <a:ea typeface="Lato"/>
                <a:cs typeface="Lato"/>
                <a:sym typeface="Lato"/>
              </a:rPr>
              <a:t>/PDCA </a:t>
            </a:r>
            <a:r>
              <a:rPr lang="es-ES" sz="2400" b="1" i="0" u="none" strike="noStrike" cap="none" dirty="0" err="1">
                <a:solidFill>
                  <a:srgbClr val="FF4300"/>
                </a:solidFill>
                <a:latin typeface="Lato"/>
                <a:ea typeface="Lato"/>
                <a:cs typeface="Lato"/>
                <a:sym typeface="Lato"/>
              </a:rPr>
              <a:t>Cycle</a:t>
            </a:r>
            <a:r>
              <a:rPr lang="es-ES" sz="2400" b="1" i="0" u="none" strike="noStrike" cap="none" dirty="0">
                <a:solidFill>
                  <a:srgbClr val="FF4300"/>
                </a:solidFill>
                <a:latin typeface="Lato"/>
                <a:ea typeface="Lato"/>
                <a:cs typeface="Lato"/>
                <a:sym typeface="Lato"/>
              </a:rPr>
              <a:t>)</a:t>
            </a:r>
            <a:endParaRPr dirty="0"/>
          </a:p>
        </p:txBody>
      </p:sp>
      <p:sp>
        <p:nvSpPr>
          <p:cNvPr id="389" name="Google Shape;389;p62"/>
          <p:cNvSpPr txBox="1"/>
          <p:nvPr/>
        </p:nvSpPr>
        <p:spPr>
          <a:xfrm>
            <a:off x="310855" y="1799774"/>
            <a:ext cx="10852445" cy="366630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PDCA</a:t>
            </a:r>
            <a:r>
              <a:rPr lang="es-ES" sz="2000" b="0" i="0" u="none" strike="noStrike" cap="none" dirty="0">
                <a:solidFill>
                  <a:srgbClr val="0070C0"/>
                </a:solidFill>
                <a:latin typeface="Lato"/>
                <a:ea typeface="Lato"/>
                <a:cs typeface="Lato"/>
                <a:sym typeface="Lato"/>
              </a:rPr>
              <a:t> (Planear-Hacer-Verificar-Actuar o Planear-Hacer-Verificar-Ajustar) es un método de gestión de cuatro pasos iterativo utilizado en los negocios para el control y la mejora continua de procesos y productos.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También se conoce como círculo/ciclo/rueda de </a:t>
            </a:r>
            <a:r>
              <a:rPr lang="es-ES" sz="2000" b="1" i="0" u="none" strike="noStrike" cap="none" dirty="0">
                <a:solidFill>
                  <a:srgbClr val="0070C0"/>
                </a:solidFill>
                <a:latin typeface="Lato"/>
                <a:ea typeface="Lato"/>
                <a:cs typeface="Lato"/>
                <a:sym typeface="Lato"/>
              </a:rPr>
              <a:t>Deming</a:t>
            </a:r>
            <a:r>
              <a:rPr lang="es-ES" sz="2000" b="0" i="0" u="none" strike="noStrike" cap="none" dirty="0">
                <a:solidFill>
                  <a:srgbClr val="0070C0"/>
                </a:solidFill>
                <a:latin typeface="Lato"/>
                <a:ea typeface="Lato"/>
                <a:cs typeface="Lato"/>
                <a:sym typeface="Lato"/>
              </a:rPr>
              <a:t>, ciclo de </a:t>
            </a:r>
            <a:r>
              <a:rPr lang="es-ES" sz="2000" b="1" i="0" u="none" strike="noStrike" cap="none" dirty="0" err="1">
                <a:solidFill>
                  <a:srgbClr val="0070C0"/>
                </a:solidFill>
                <a:latin typeface="Lato"/>
                <a:ea typeface="Lato"/>
                <a:cs typeface="Lato"/>
                <a:sym typeface="Lato"/>
              </a:rPr>
              <a:t>Shewhart</a:t>
            </a:r>
            <a:r>
              <a:rPr lang="es-ES" sz="2000" b="0" i="0" u="none" strike="noStrike" cap="none" dirty="0">
                <a:solidFill>
                  <a:srgbClr val="0070C0"/>
                </a:solidFill>
                <a:latin typeface="Lato"/>
                <a:ea typeface="Lato"/>
                <a:cs typeface="Lato"/>
                <a:sym typeface="Lato"/>
              </a:rPr>
              <a:t>, círculo/ciclo de control, o Planear-Hacer-Estudiar-Actuar (</a:t>
            </a:r>
            <a:r>
              <a:rPr lang="es-ES" sz="2000" b="1" i="0" u="none" strike="noStrike" cap="none" dirty="0">
                <a:solidFill>
                  <a:srgbClr val="0070C0"/>
                </a:solidFill>
                <a:latin typeface="Lato"/>
                <a:ea typeface="Lato"/>
                <a:cs typeface="Lato"/>
                <a:sym typeface="Lato"/>
              </a:rPr>
              <a:t>PDSA</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Otra versión de este ciclo </a:t>
            </a:r>
            <a:r>
              <a:rPr lang="es-ES" sz="2000" b="1" i="0" u="none" strike="noStrike" cap="none" dirty="0">
                <a:solidFill>
                  <a:srgbClr val="0070C0"/>
                </a:solidFill>
                <a:latin typeface="Lato"/>
                <a:ea typeface="Lato"/>
                <a:cs typeface="Lato"/>
                <a:sym typeface="Lato"/>
              </a:rPr>
              <a:t>PDCA</a:t>
            </a:r>
            <a:r>
              <a:rPr lang="es-ES" sz="2000" b="0" i="0" u="none" strike="noStrike" cap="none" dirty="0">
                <a:solidFill>
                  <a:srgbClr val="0070C0"/>
                </a:solidFill>
                <a:latin typeface="Lato"/>
                <a:ea typeface="Lato"/>
                <a:cs typeface="Lato"/>
                <a:sym typeface="Lato"/>
              </a:rPr>
              <a:t> es </a:t>
            </a:r>
            <a:r>
              <a:rPr lang="es-ES" sz="2000" b="1" i="0" u="none" strike="noStrike" cap="none" dirty="0">
                <a:solidFill>
                  <a:srgbClr val="0070C0"/>
                </a:solidFill>
                <a:latin typeface="Lato"/>
                <a:ea typeface="Lato"/>
                <a:cs typeface="Lato"/>
                <a:sym typeface="Lato"/>
              </a:rPr>
              <a:t>OPDCA</a:t>
            </a:r>
            <a:r>
              <a:rPr lang="es-ES" sz="2000" b="0" i="0" u="none" strike="noStrike" cap="none" dirty="0">
                <a:solidFill>
                  <a:srgbClr val="0070C0"/>
                </a:solidFill>
                <a:latin typeface="Lato"/>
                <a:ea typeface="Lato"/>
                <a:cs typeface="Lato"/>
                <a:sym typeface="Lato"/>
              </a:rPr>
              <a:t>. El "O" agregado para la observación o como algunas versiones dicen “Comprender la condición actual”. Este énfasis en la observación y la condición actual tiene relación con la fabricación </a:t>
            </a:r>
            <a:r>
              <a:rPr lang="es-ES" sz="2000" b="1" i="0" u="none" strike="noStrike" cap="none" dirty="0">
                <a:solidFill>
                  <a:srgbClr val="0070C0"/>
                </a:solidFill>
                <a:latin typeface="Lato"/>
                <a:ea typeface="Lato"/>
                <a:cs typeface="Lato"/>
                <a:sym typeface="Lato"/>
              </a:rPr>
              <a:t>Lean</a:t>
            </a:r>
            <a:r>
              <a:rPr lang="es-ES" sz="2000" b="0" i="0" u="none" strike="noStrike" cap="none" dirty="0">
                <a:solidFill>
                  <a:srgbClr val="0070C0"/>
                </a:solidFill>
                <a:latin typeface="Lato"/>
                <a:ea typeface="Lato"/>
                <a:cs typeface="Lato"/>
                <a:sym typeface="Lato"/>
              </a:rPr>
              <a:t> o la literatura del sistema de producción de </a:t>
            </a:r>
            <a:r>
              <a:rPr lang="es-ES" sz="2000" b="1" i="0" u="none" strike="noStrike" cap="none" dirty="0">
                <a:solidFill>
                  <a:srgbClr val="0070C0"/>
                </a:solidFill>
                <a:latin typeface="Lato"/>
                <a:ea typeface="Lato"/>
                <a:cs typeface="Lato"/>
                <a:sym typeface="Lato"/>
              </a:rPr>
              <a:t>Toyota</a:t>
            </a:r>
            <a:r>
              <a:rPr lang="es-ES" sz="2000" b="0" i="0" u="none" strike="noStrike" cap="none" dirty="0">
                <a:solidFill>
                  <a:srgbClr val="0070C0"/>
                </a:solidFill>
                <a:latin typeface="Lato"/>
                <a:ea typeface="Lato"/>
                <a:cs typeface="Lato"/>
                <a:sym typeface="Lato"/>
              </a:rPr>
              <a:t>.</a:t>
            </a:r>
            <a:endParaRPr dirty="0">
              <a:solidFill>
                <a:srgbClr val="0070C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3"/>
          <p:cNvSpPr txBox="1"/>
          <p:nvPr/>
        </p:nvSpPr>
        <p:spPr>
          <a:xfrm>
            <a:off x="239520" y="374357"/>
            <a:ext cx="10372199" cy="46166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400" b="1" i="0" u="none" strike="noStrike" cap="none">
                <a:solidFill>
                  <a:srgbClr val="FF4300"/>
                </a:solidFill>
                <a:latin typeface="Lato"/>
                <a:ea typeface="Lato"/>
                <a:cs typeface="Lato"/>
                <a:sym typeface="Lato"/>
              </a:rPr>
              <a:t>Ciclo Plan-Hacer-Verificar-Actuar (Plan-Do-Check-Act Cycle/PDCA Cycle)</a:t>
            </a:r>
            <a:endParaRPr sz="2400" b="1" i="0" u="none" strike="noStrike" cap="none">
              <a:solidFill>
                <a:srgbClr val="FF4300"/>
              </a:solidFill>
              <a:latin typeface="Lato"/>
              <a:ea typeface="Lato"/>
              <a:cs typeface="Lato"/>
              <a:sym typeface="Lato"/>
            </a:endParaRPr>
          </a:p>
        </p:txBody>
      </p:sp>
      <p:pic>
        <p:nvPicPr>
          <p:cNvPr id="395" name="Google Shape;395;p63"/>
          <p:cNvPicPr preferRelativeResize="0"/>
          <p:nvPr/>
        </p:nvPicPr>
        <p:blipFill rotWithShape="1">
          <a:blip r:embed="rId3">
            <a:alphaModFix/>
          </a:blip>
          <a:srcRect t="6241" b="4320"/>
          <a:stretch/>
        </p:blipFill>
        <p:spPr>
          <a:xfrm>
            <a:off x="1326288" y="894805"/>
            <a:ext cx="9681262" cy="506838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1" name="Google Shape;401;p64"/>
          <p:cNvSpPr txBox="1"/>
          <p:nvPr/>
        </p:nvSpPr>
        <p:spPr>
          <a:xfrm>
            <a:off x="346365" y="274834"/>
            <a:ext cx="10612579" cy="60405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Definición de Terminado </a:t>
            </a:r>
            <a:r>
              <a:rPr lang="es-ES" dirty="0">
                <a:ea typeface="Lato"/>
              </a:rPr>
              <a:t> </a:t>
            </a:r>
            <a:r>
              <a:rPr lang="es-ES" sz="2800" b="1" i="0" u="none" strike="noStrike" cap="none" dirty="0">
                <a:solidFill>
                  <a:srgbClr val="FF4300"/>
                </a:solidFill>
                <a:latin typeface="Lato"/>
                <a:ea typeface="Lato"/>
                <a:cs typeface="Lato"/>
                <a:sym typeface="Lato"/>
              </a:rPr>
              <a:t>(en Agile/Scrum) (</a:t>
            </a:r>
            <a:r>
              <a:rPr lang="es-ES" sz="2800" b="1" i="0" u="none" strike="noStrike" cap="none" dirty="0" err="1">
                <a:solidFill>
                  <a:srgbClr val="FF4300"/>
                </a:solidFill>
                <a:latin typeface="Lato"/>
                <a:ea typeface="Lato"/>
                <a:cs typeface="Lato"/>
                <a:sym typeface="Lato"/>
              </a:rPr>
              <a:t>Definition</a:t>
            </a:r>
            <a:r>
              <a:rPr lang="es-ES" sz="2800" b="1" i="0" u="none" strike="noStrike" cap="none" dirty="0">
                <a:solidFill>
                  <a:srgbClr val="FF4300"/>
                </a:solidFill>
                <a:latin typeface="Lato"/>
                <a:ea typeface="Lato"/>
                <a:cs typeface="Lato"/>
                <a:sym typeface="Lato"/>
              </a:rPr>
              <a:t> </a:t>
            </a:r>
            <a:r>
              <a:rPr lang="es-ES" sz="2800" b="1" i="0" u="none" strike="noStrike" cap="none" dirty="0" err="1">
                <a:solidFill>
                  <a:srgbClr val="FF4300"/>
                </a:solidFill>
                <a:latin typeface="Lato"/>
                <a:ea typeface="Lato"/>
                <a:cs typeface="Lato"/>
                <a:sym typeface="Lato"/>
              </a:rPr>
              <a:t>of</a:t>
            </a:r>
            <a:r>
              <a:rPr lang="es-ES" sz="2800" b="1" i="0" u="none" strike="noStrike" cap="none" dirty="0">
                <a:solidFill>
                  <a:srgbClr val="FF4300"/>
                </a:solidFill>
                <a:latin typeface="Lato"/>
                <a:ea typeface="Lato"/>
                <a:cs typeface="Lato"/>
                <a:sym typeface="Lato"/>
              </a:rPr>
              <a:t> Done)</a:t>
            </a:r>
            <a:endParaRPr dirty="0"/>
          </a:p>
        </p:txBody>
      </p:sp>
      <p:sp>
        <p:nvSpPr>
          <p:cNvPr id="402" name="Google Shape;402;p64"/>
          <p:cNvSpPr txBox="1"/>
          <p:nvPr/>
        </p:nvSpPr>
        <p:spPr>
          <a:xfrm>
            <a:off x="346366" y="1524003"/>
            <a:ext cx="10816935" cy="421494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Definición de Terminado es una descripción formal del estado del Incremento cuando cumple con las medidas de calidad requeridas para el producto. </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110"/>
              </a:spcBef>
              <a:spcAft>
                <a:spcPts val="0"/>
              </a:spcAft>
              <a:buClr>
                <a:schemeClr val="dk1"/>
              </a:buClr>
              <a:buSzPts val="1100"/>
              <a:buFont typeface="Arial"/>
              <a:buNone/>
            </a:pPr>
            <a:endParaRPr sz="2000" dirty="0">
              <a:solidFill>
                <a:srgbClr val="0070C0"/>
              </a:solidFill>
              <a:latin typeface="Lato"/>
              <a:sym typeface="Lato"/>
            </a:endParaRPr>
          </a:p>
          <a:p>
            <a:pPr marL="0" marR="0" lvl="0" indent="0" algn="just" rtl="0">
              <a:lnSpc>
                <a:spcPct val="100000"/>
              </a:lnSpc>
              <a:spcBef>
                <a:spcPts val="110"/>
              </a:spcBef>
              <a:spcAft>
                <a:spcPts val="0"/>
              </a:spcAft>
              <a:buClr>
                <a:schemeClr val="dk1"/>
              </a:buClr>
              <a:buSzPts val="1100"/>
              <a:buFont typeface="Arial"/>
              <a:buNone/>
            </a:pPr>
            <a:r>
              <a:rPr lang="es-ES" sz="2000" dirty="0">
                <a:solidFill>
                  <a:srgbClr val="0070C0"/>
                </a:solidFill>
                <a:latin typeface="Lato"/>
                <a:sym typeface="Lato"/>
              </a:rPr>
              <a:t>En el momento en que un elemento de trabajo pendiente de producto cumple con la Definición de Terminado, se crea un incremento.  </a:t>
            </a:r>
          </a:p>
          <a:p>
            <a:pPr marL="0" marR="0" lvl="0" indent="0" algn="just" rtl="0">
              <a:lnSpc>
                <a:spcPct val="100000"/>
              </a:lnSpc>
              <a:spcBef>
                <a:spcPts val="110"/>
              </a:spcBef>
              <a:spcAft>
                <a:spcPts val="0"/>
              </a:spcAft>
              <a:buClr>
                <a:schemeClr val="dk1"/>
              </a:buClr>
              <a:buSzPts val="1100"/>
              <a:buFont typeface="Arial"/>
              <a:buNone/>
            </a:pPr>
            <a:endParaRPr lang="es-ES" sz="2000" dirty="0">
              <a:solidFill>
                <a:srgbClr val="0070C0"/>
              </a:solidFill>
              <a:latin typeface="Lato"/>
              <a:sym typeface="Lato"/>
            </a:endParaRPr>
          </a:p>
          <a:p>
            <a:pPr marL="0" marR="0" lvl="0" indent="0" algn="just" rtl="0">
              <a:lnSpc>
                <a:spcPct val="100000"/>
              </a:lnSpc>
              <a:spcBef>
                <a:spcPts val="110"/>
              </a:spcBef>
              <a:spcAft>
                <a:spcPts val="0"/>
              </a:spcAft>
              <a:buClr>
                <a:schemeClr val="dk1"/>
              </a:buClr>
              <a:buSzPts val="1100"/>
              <a:buFont typeface="Arial"/>
              <a:buNone/>
            </a:pPr>
            <a:r>
              <a:rPr lang="es-ES" sz="2000" dirty="0">
                <a:solidFill>
                  <a:srgbClr val="0070C0"/>
                </a:solidFill>
                <a:latin typeface="Lato"/>
                <a:sym typeface="Lato"/>
              </a:rPr>
              <a:t>La Definición de Terminado crea transparencia al proporcionar a todos una comprensión compartida de qué trabajo se completó como parte del Incremento. Si un elemento de trabajo pendiente de producto no cumple con la Definición de Terminado, no se puede liberar.</a:t>
            </a:r>
          </a:p>
          <a:p>
            <a:pPr marL="0" marR="0" lvl="0" indent="0" algn="just" rtl="0">
              <a:lnSpc>
                <a:spcPct val="100000"/>
              </a:lnSpc>
              <a:spcBef>
                <a:spcPts val="110"/>
              </a:spcBef>
              <a:spcAft>
                <a:spcPts val="0"/>
              </a:spcAft>
              <a:buClr>
                <a:schemeClr val="dk1"/>
              </a:buClr>
              <a:buSzPts val="1100"/>
              <a:buFont typeface="Arial"/>
              <a:buNone/>
            </a:pPr>
            <a:endParaRPr lang="es-ES" sz="2000" dirty="0">
              <a:solidFill>
                <a:srgbClr val="0070C0"/>
              </a:solidFill>
              <a:latin typeface="Lato"/>
              <a:sym typeface="Lato"/>
            </a:endParaRPr>
          </a:p>
          <a:p>
            <a:pPr marL="0" marR="0" lvl="0" indent="0" algn="just" rtl="0">
              <a:lnSpc>
                <a:spcPct val="100000"/>
              </a:lnSpc>
              <a:spcBef>
                <a:spcPts val="110"/>
              </a:spcBef>
              <a:spcAft>
                <a:spcPts val="0"/>
              </a:spcAft>
              <a:buClr>
                <a:schemeClr val="dk1"/>
              </a:buClr>
              <a:buSzPts val="1100"/>
              <a:buFont typeface="Arial"/>
              <a:buNone/>
            </a:pPr>
            <a:r>
              <a:rPr lang="es-ES" sz="2000" dirty="0">
                <a:solidFill>
                  <a:srgbClr val="0070C0"/>
                </a:solidFill>
                <a:latin typeface="Lato"/>
                <a:sym typeface="Lato"/>
              </a:rPr>
              <a:t>Los Desarrolladores deben ajustarse a la Definición de Terminado. Si hay varios Equipos de Scrum trabajando juntos en un producto, deben definir y cumplir mutuamente con la misma Definición de Terminado.</a:t>
            </a: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65"/>
          <p:cNvSpPr txBox="1"/>
          <p:nvPr/>
        </p:nvSpPr>
        <p:spPr>
          <a:xfrm>
            <a:off x="265569" y="191386"/>
            <a:ext cx="6107611"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Kanban para Equipos DevOps</a:t>
            </a:r>
            <a:endParaRPr dirty="0"/>
          </a:p>
        </p:txBody>
      </p:sp>
      <p:sp>
        <p:nvSpPr>
          <p:cNvPr id="409" name="Google Shape;409;p65"/>
          <p:cNvSpPr txBox="1"/>
          <p:nvPr/>
        </p:nvSpPr>
        <p:spPr>
          <a:xfrm>
            <a:off x="337351" y="1137920"/>
            <a:ext cx="10825949" cy="469392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método </a:t>
            </a:r>
            <a:r>
              <a:rPr lang="es-ES" sz="2000" b="1" i="0" u="none" strike="noStrike" cap="none" dirty="0">
                <a:solidFill>
                  <a:srgbClr val="0070C0"/>
                </a:solidFill>
                <a:latin typeface="Lato"/>
                <a:ea typeface="Lato"/>
                <a:cs typeface="Lato"/>
                <a:sym typeface="Lato"/>
              </a:rPr>
              <a:t>Kanban</a:t>
            </a:r>
            <a:r>
              <a:rPr lang="es-ES" sz="2000" b="0" i="0" u="none" strike="noStrike" cap="none" dirty="0">
                <a:solidFill>
                  <a:srgbClr val="0070C0"/>
                </a:solidFill>
                <a:latin typeface="Lato"/>
                <a:ea typeface="Lato"/>
                <a:cs typeface="Lato"/>
                <a:sym typeface="Lato"/>
              </a:rPr>
              <a:t> puede ayudar a los equipos de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a poner un poco de orden en su trabajo diario y la teoría </a:t>
            </a:r>
            <a:r>
              <a:rPr lang="es-ES" sz="2000" b="1" i="0" u="none" strike="noStrike" cap="none" dirty="0">
                <a:solidFill>
                  <a:srgbClr val="0070C0"/>
                </a:solidFill>
                <a:latin typeface="Lato"/>
                <a:ea typeface="Lato"/>
                <a:cs typeface="Lato"/>
                <a:sym typeface="Lato"/>
              </a:rPr>
              <a:t>Lean</a:t>
            </a:r>
            <a:r>
              <a:rPr lang="es-ES" sz="2000" b="0" i="0" u="none" strike="noStrike" cap="none" dirty="0">
                <a:solidFill>
                  <a:srgbClr val="0070C0"/>
                </a:solidFill>
                <a:latin typeface="Lato"/>
                <a:ea typeface="Lato"/>
                <a:cs typeface="Lato"/>
                <a:sym typeface="Lato"/>
              </a:rPr>
              <a:t> definitivamente puede ser apalancada para mejorar el flujo a través de los equipos de </a:t>
            </a:r>
            <a:r>
              <a:rPr lang="es-ES" sz="2000" b="1" i="0" u="none" strike="noStrike" cap="none" dirty="0">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a:t>
            </a:r>
          </a:p>
          <a:p>
            <a:pPr marL="0" marR="0" lvl="0" indent="0" algn="just" rtl="0">
              <a:lnSpc>
                <a:spcPct val="100000"/>
              </a:lnSpc>
              <a:spcBef>
                <a:spcPts val="0"/>
              </a:spcBef>
              <a:spcAft>
                <a:spcPts val="0"/>
              </a:spcAft>
              <a:buClr>
                <a:srgbClr val="126893"/>
              </a:buClr>
              <a:buSzPts val="2000"/>
              <a:buFont typeface="Arial"/>
              <a:buNone/>
            </a:pPr>
            <a:endParaRPr lang="es-ES" sz="2000"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endParaRPr lang="es-ES" sz="2000" b="0" i="0" u="none" strike="noStrike" cap="none"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Beneficios clave de utilizar Kanban en equipos que practican DevOps:</a:t>
            </a:r>
          </a:p>
          <a:p>
            <a:pPr marL="457200" lvl="2" indent="-457200" algn="just">
              <a:buClr>
                <a:srgbClr val="126893"/>
              </a:buClr>
              <a:buSzPts val="2000"/>
              <a:buFont typeface="+mj-lt"/>
              <a:buAutoNum type="arabicPeriod"/>
            </a:pPr>
            <a:endParaRPr lang="es-ES" sz="2000" dirty="0">
              <a:solidFill>
                <a:srgbClr val="0070C0"/>
              </a:solidFill>
              <a:latin typeface="Lato"/>
              <a:ea typeface="Lato"/>
              <a:cs typeface="Lato"/>
              <a:sym typeface="Lato"/>
            </a:endParaRPr>
          </a:p>
          <a:p>
            <a:pPr marL="457200" lvl="2" indent="-457200" algn="just">
              <a:buClr>
                <a:srgbClr val="126893"/>
              </a:buClr>
              <a:buSzPts val="2000"/>
              <a:buFont typeface="+mj-lt"/>
              <a:buAutoNum type="arabicPeriod"/>
            </a:pPr>
            <a:r>
              <a:rPr lang="es-ES" sz="2000" b="0" i="0" u="none" strike="noStrike" cap="none" dirty="0">
                <a:solidFill>
                  <a:srgbClr val="0070C0"/>
                </a:solidFill>
                <a:latin typeface="Lato"/>
                <a:ea typeface="Lato"/>
                <a:cs typeface="Lato"/>
                <a:sym typeface="Lato"/>
              </a:rPr>
              <a:t>Visualización del flujo de trabajo: Kanban ofrece una visualización clara y en tiempo real del flujo de trabajo del equipo, lo que facilita la colaboración y el seguimiento de tareas.</a:t>
            </a:r>
          </a:p>
          <a:p>
            <a:pPr marL="457200" lvl="2" indent="-457200" algn="just">
              <a:buClr>
                <a:srgbClr val="126893"/>
              </a:buClr>
              <a:buSzPts val="2000"/>
              <a:buFont typeface="+mj-lt"/>
              <a:buAutoNum type="arabicPeriod"/>
            </a:pPr>
            <a:endParaRPr lang="es-ES" sz="2000" b="0" i="0" u="none" strike="noStrike" cap="none" dirty="0">
              <a:solidFill>
                <a:srgbClr val="0070C0"/>
              </a:solidFill>
              <a:latin typeface="Lato"/>
              <a:ea typeface="Lato"/>
              <a:cs typeface="Lato"/>
              <a:sym typeface="Lato"/>
            </a:endParaRPr>
          </a:p>
          <a:p>
            <a:pPr marL="457200" lvl="2" indent="-457200" algn="just">
              <a:buClr>
                <a:srgbClr val="126893"/>
              </a:buClr>
              <a:buSzPts val="2000"/>
              <a:buFont typeface="+mj-lt"/>
              <a:buAutoNum type="arabicPeriod"/>
            </a:pPr>
            <a:r>
              <a:rPr lang="es-ES" sz="2000" b="0" i="0" u="none" strike="noStrike" cap="none" dirty="0">
                <a:solidFill>
                  <a:srgbClr val="0070C0"/>
                </a:solidFill>
                <a:latin typeface="Lato"/>
                <a:ea typeface="Lato"/>
                <a:cs typeface="Lato"/>
                <a:sym typeface="Lato"/>
              </a:rPr>
              <a:t>Eficiencia y productividad: Kanban elimina cuellos de botella y tiempos de espera, optimizando la eficiencia y mejorando la productividad del equipo.</a:t>
            </a:r>
          </a:p>
          <a:p>
            <a:pPr marL="457200" lvl="2" indent="-457200" algn="just">
              <a:buClr>
                <a:srgbClr val="126893"/>
              </a:buClr>
              <a:buSzPts val="2000"/>
              <a:buFont typeface="+mj-lt"/>
              <a:buAutoNum type="arabicPeriod"/>
            </a:pPr>
            <a:endParaRPr lang="es-ES" sz="2000" b="0" i="0" u="none" strike="noStrike" cap="none" dirty="0">
              <a:solidFill>
                <a:srgbClr val="0070C0"/>
              </a:solidFill>
              <a:latin typeface="Lato"/>
              <a:ea typeface="Lato"/>
              <a:cs typeface="Lato"/>
              <a:sym typeface="Lato"/>
            </a:endParaRPr>
          </a:p>
          <a:p>
            <a:pPr marL="457200" lvl="2" indent="-457200" algn="just">
              <a:buClr>
                <a:srgbClr val="126893"/>
              </a:buClr>
              <a:buSzPts val="2000"/>
              <a:buFont typeface="+mj-lt"/>
              <a:buAutoNum type="arabicPeriod"/>
            </a:pPr>
            <a:r>
              <a:rPr lang="es-ES" sz="2000" b="0" i="0" u="none" strike="noStrike" cap="none" dirty="0">
                <a:solidFill>
                  <a:srgbClr val="0070C0"/>
                </a:solidFill>
                <a:latin typeface="Lato"/>
                <a:ea typeface="Lato"/>
                <a:cs typeface="Lato"/>
                <a:sym typeface="Lato"/>
              </a:rPr>
              <a:t>Mejora continua: Kanban fomenta la mejora constante al analizar y medir el rendimiento, identificar áreas de mejora y tomar acciones basadas en datos.</a:t>
            </a:r>
          </a:p>
          <a:p>
            <a:pPr marL="0" marR="0" lvl="0" indent="0" algn="just" rtl="0">
              <a:lnSpc>
                <a:spcPct val="100000"/>
              </a:lnSpc>
              <a:spcBef>
                <a:spcPts val="0"/>
              </a:spcBef>
              <a:spcAft>
                <a:spcPts val="0"/>
              </a:spcAft>
              <a:buClr>
                <a:srgbClr val="126893"/>
              </a:buClr>
              <a:buSzPts val="2000"/>
              <a:buFont typeface="Arial"/>
              <a:buNone/>
            </a:pPr>
            <a:endParaRPr lang="es-ES" sz="2000"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endParaRPr lang="es-ES" sz="2000" b="0" i="1" u="none" strike="noStrike" cap="none" dirty="0">
              <a:solidFill>
                <a:srgbClr val="0070C0"/>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6"/>
          <p:cNvSpPr txBox="1"/>
          <p:nvPr/>
        </p:nvSpPr>
        <p:spPr>
          <a:xfrm>
            <a:off x="293556" y="319053"/>
            <a:ext cx="9634582"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Kanban para Equipos DevOps</a:t>
            </a:r>
            <a:endParaRP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 y="1022720"/>
            <a:ext cx="10405533" cy="48125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8BA5C2A9-0F30-D6DB-2099-D2D196126A6B}"/>
              </a:ext>
            </a:extLst>
          </p:cNvPr>
          <p:cNvSpPr>
            <a:spLocks noGrp="1"/>
          </p:cNvSpPr>
          <p:nvPr>
            <p:ph type="title"/>
          </p:nvPr>
        </p:nvSpPr>
        <p:spPr>
          <a:xfrm>
            <a:off x="334963" y="143536"/>
            <a:ext cx="6023634" cy="660400"/>
          </a:xfrm>
        </p:spPr>
        <p:txBody>
          <a:bodyPr>
            <a:normAutofit/>
          </a:bodyPr>
          <a:lstStyle/>
          <a:p>
            <a:r>
              <a:rPr lang="pt-BR" dirty="0" err="1">
                <a:ea typeface="Lato"/>
                <a:cs typeface="Lato"/>
                <a:sym typeface="Lato"/>
              </a:rPr>
              <a:t>Credly</a:t>
            </a:r>
            <a:endParaRPr lang="es-MX" sz="2800" dirty="0"/>
          </a:p>
        </p:txBody>
      </p:sp>
      <p:sp>
        <p:nvSpPr>
          <p:cNvPr id="3" name="Marcador de texto 1">
            <a:extLst>
              <a:ext uri="{FF2B5EF4-FFF2-40B4-BE49-F238E27FC236}">
                <a16:creationId xmlns:a16="http://schemas.microsoft.com/office/drawing/2014/main" id="{51B4DA12-07D5-618B-329D-881C95BCC558}"/>
              </a:ext>
            </a:extLst>
          </p:cNvPr>
          <p:cNvSpPr>
            <a:spLocks noGrp="1"/>
          </p:cNvSpPr>
          <p:nvPr>
            <p:ph type="body" idx="13"/>
          </p:nvPr>
        </p:nvSpPr>
        <p:spPr>
          <a:xfrm>
            <a:off x="334963" y="2151090"/>
            <a:ext cx="5761037" cy="2555819"/>
          </a:xfrm>
        </p:spPr>
        <p:txBody>
          <a:bodyPr>
            <a:noAutofit/>
          </a:bodyPr>
          <a:lstStyle/>
          <a:p>
            <a:pPr algn="just">
              <a:lnSpc>
                <a:spcPct val="100000"/>
              </a:lnSpc>
              <a:spcBef>
                <a:spcPts val="0"/>
              </a:spcBef>
            </a:pPr>
            <a:r>
              <a:rPr lang="es-ES" sz="1800" dirty="0">
                <a:solidFill>
                  <a:srgbClr val="0070C0"/>
                </a:solidFill>
              </a:rPr>
              <a:t>Esta alianza permite que las personas y empresas certificadas o acreditadas con </a:t>
            </a:r>
            <a:r>
              <a:rPr lang="es-ES" sz="1800" dirty="0" err="1">
                <a:solidFill>
                  <a:srgbClr val="0070C0"/>
                </a:solidFill>
              </a:rPr>
              <a:t>CertiProf</a:t>
            </a:r>
            <a:r>
              <a:rPr lang="es-ES" sz="1800" dirty="0">
                <a:solidFill>
                  <a:srgbClr val="0070C0"/>
                </a:solidFill>
              </a:rPr>
              <a:t>® cuenten con una distinción a nivel mundial a través de un distintivo digital.</a:t>
            </a:r>
          </a:p>
          <a:p>
            <a:pPr algn="just">
              <a:lnSpc>
                <a:spcPct val="100000"/>
              </a:lnSpc>
              <a:spcBef>
                <a:spcPts val="0"/>
              </a:spcBef>
            </a:pPr>
            <a:endParaRPr lang="es-ES" sz="1800" dirty="0">
              <a:solidFill>
                <a:srgbClr val="0070C0"/>
              </a:solidFill>
            </a:endParaRPr>
          </a:p>
          <a:p>
            <a:pPr algn="just">
              <a:lnSpc>
                <a:spcPct val="100000"/>
              </a:lnSpc>
              <a:spcBef>
                <a:spcPts val="0"/>
              </a:spcBef>
            </a:pPr>
            <a:r>
              <a:rPr lang="es-ES" sz="1800" dirty="0" err="1">
                <a:solidFill>
                  <a:srgbClr val="0070C0"/>
                </a:solidFill>
              </a:rPr>
              <a:t>Credly</a:t>
            </a:r>
            <a:r>
              <a:rPr lang="es-ES" sz="1800" dirty="0">
                <a:solidFill>
                  <a:srgbClr val="0070C0"/>
                </a:solidFill>
              </a:rPr>
              <a:t> es el emisor de insignias </a:t>
            </a:r>
            <a:r>
              <a:rPr lang="es-ES" sz="1800">
                <a:solidFill>
                  <a:srgbClr val="0070C0"/>
                </a:solidFill>
              </a:rPr>
              <a:t>más importante </a:t>
            </a:r>
            <a:r>
              <a:rPr lang="es-ES" sz="1800" dirty="0">
                <a:solidFill>
                  <a:srgbClr val="0070C0"/>
                </a:solidFill>
              </a:rPr>
              <a:t>del mundo y empresas líderes en tecnología como IBM, Microsoft, PMI, Nokia, la Universidad de Stanford, entre otras, emiten sus insignias con </a:t>
            </a:r>
            <a:r>
              <a:rPr lang="es-ES" sz="1800" dirty="0" err="1">
                <a:solidFill>
                  <a:srgbClr val="0070C0"/>
                </a:solidFill>
              </a:rPr>
              <a:t>Credly</a:t>
            </a:r>
            <a:r>
              <a:rPr lang="es-ES" sz="1800" dirty="0">
                <a:solidFill>
                  <a:srgbClr val="0070C0"/>
                </a:solidFill>
              </a:rPr>
              <a:t>.</a:t>
            </a:r>
            <a:endParaRPr lang="es-CO" sz="1800" dirty="0">
              <a:solidFill>
                <a:srgbClr val="0070C0"/>
              </a:solidFill>
              <a:latin typeface="Lato" panose="020F0502020204030203" pitchFamily="34" charset="77"/>
            </a:endParaRPr>
          </a:p>
        </p:txBody>
      </p:sp>
      <p:pic>
        <p:nvPicPr>
          <p:cNvPr id="4" name="Imagen 3">
            <a:extLst>
              <a:ext uri="{FF2B5EF4-FFF2-40B4-BE49-F238E27FC236}">
                <a16:creationId xmlns:a16="http://schemas.microsoft.com/office/drawing/2014/main" id="{6294446C-901D-5305-7D62-3163D8DB8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597" y="1924049"/>
            <a:ext cx="4572000" cy="3009900"/>
          </a:xfrm>
          <a:prstGeom prst="rect">
            <a:avLst/>
          </a:prstGeom>
        </p:spPr>
      </p:pic>
    </p:spTree>
    <p:extLst>
      <p:ext uri="{BB962C8B-B14F-4D97-AF65-F5344CB8AC3E}">
        <p14:creationId xmlns:p14="http://schemas.microsoft.com/office/powerpoint/2010/main" val="255588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7"/>
          <p:cNvSpPr txBox="1">
            <a:spLocks noGrp="1"/>
          </p:cNvSpPr>
          <p:nvPr>
            <p:ph type="title"/>
          </p:nvPr>
        </p:nvSpPr>
        <p:spPr>
          <a:xfrm>
            <a:off x="248153" y="1114358"/>
            <a:ext cx="10989129"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Desarrollo</a:t>
            </a:r>
            <a:endParaRPr sz="4400" b="1" i="0" u="none" strike="noStrike" cap="none" dirty="0">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p68"/>
          <p:cNvSpPr txBox="1"/>
          <p:nvPr/>
        </p:nvSpPr>
        <p:spPr>
          <a:xfrm>
            <a:off x="346366" y="274833"/>
            <a:ext cx="7039855"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Ciclo de Vida del Desarrollo del Software</a:t>
            </a:r>
            <a:endParaRPr dirty="0"/>
          </a:p>
        </p:txBody>
      </p:sp>
      <p:sp>
        <p:nvSpPr>
          <p:cNvPr id="427" name="Google Shape;427;p68"/>
          <p:cNvSpPr txBox="1"/>
          <p:nvPr/>
        </p:nvSpPr>
        <p:spPr>
          <a:xfrm>
            <a:off x="346366" y="1881051"/>
            <a:ext cx="10816933" cy="353567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ciclo de vida del software significa desarrollar el software, desde la etapa inicial hasta la etapa final.</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El objetivo principal es:</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Definir todas las fases intermedias necesarias para validar el desarrollo de la aplicación y asegurar que el software cumpla con los requisitos para la implementación y verificación de los procedimientos de desarrollo asegurando la utilización de métodos apropiados.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Al final de cada etapa se realiza una prueba para que se puedan arreglar las revisiones.</a:t>
            </a:r>
            <a:endParaRPr dirty="0">
              <a:solidFill>
                <a:srgbClr val="0070C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3" name="Google Shape;433;p69"/>
          <p:cNvSpPr txBox="1"/>
          <p:nvPr/>
        </p:nvSpPr>
        <p:spPr>
          <a:xfrm>
            <a:off x="253648" y="274833"/>
            <a:ext cx="5950857"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Desarrollo Agile del Software</a:t>
            </a:r>
            <a:endParaRPr dirty="0"/>
          </a:p>
        </p:txBody>
      </p:sp>
      <p:sp>
        <p:nvSpPr>
          <p:cNvPr id="434" name="Google Shape;434;p69"/>
          <p:cNvSpPr txBox="1"/>
          <p:nvPr/>
        </p:nvSpPr>
        <p:spPr>
          <a:xfrm>
            <a:off x="372863" y="1323703"/>
            <a:ext cx="10803138" cy="44065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No existe un enfoque universal para dirigir exitosamente cualquier proyecto de desarrollo de software.</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Toda metodología debe adaptarse al contexto del proyecto (recursos técnicos y humanos, tiempo de desarrollo, tipo de sistema, </a:t>
            </a:r>
            <a:r>
              <a:rPr lang="es-ES" sz="2000" b="0" i="0" u="none" strike="noStrike" cap="none" dirty="0" err="1">
                <a:solidFill>
                  <a:srgbClr val="0070C0"/>
                </a:solidFill>
                <a:latin typeface="Lato"/>
                <a:ea typeface="Lato"/>
                <a:cs typeface="Lato"/>
                <a:sym typeface="Lato"/>
              </a:rPr>
              <a:t>etc</a:t>
            </a:r>
            <a:r>
              <a:rPr lang="es-ES" sz="2000" b="0" i="0" u="none" strike="noStrike" cap="none" dirty="0">
                <a:solidFill>
                  <a:srgbClr val="0070C0"/>
                </a:solidFill>
                <a:latin typeface="Lato"/>
                <a:ea typeface="Lato"/>
                <a:cs typeface="Lato"/>
                <a:sym typeface="Lato"/>
              </a:rPr>
              <a:t>).</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Históricamente, los métodos tradicionales han tratado de abordar el mayor número de situaciones del proyecto, lo que requiere un esfuerzo considerable para adaptarse, especialmente en los pequeños y muy cambiantes requisitos de los proyectos.</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metodologías </a:t>
            </a:r>
            <a:r>
              <a:rPr lang="es-ES" sz="2000" b="1" i="0" u="none" strike="noStrike" cap="none" dirty="0">
                <a:solidFill>
                  <a:srgbClr val="0070C0"/>
                </a:solidFill>
                <a:latin typeface="Lato"/>
                <a:ea typeface="Lato"/>
                <a:cs typeface="Lato"/>
                <a:sym typeface="Lato"/>
              </a:rPr>
              <a:t>Agile</a:t>
            </a:r>
            <a:r>
              <a:rPr lang="es-ES" sz="2000" b="0" i="0" u="none" strike="noStrike" cap="none" dirty="0">
                <a:solidFill>
                  <a:srgbClr val="0070C0"/>
                </a:solidFill>
                <a:latin typeface="Lato"/>
                <a:ea typeface="Lato"/>
                <a:cs typeface="Lato"/>
                <a:sym typeface="Lato"/>
              </a:rPr>
              <a:t> ofrecen una solución para casi todos los proyectos que tienen estas características.</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Una de las cualidades más notables de una metodología </a:t>
            </a:r>
            <a:r>
              <a:rPr lang="es-ES" sz="2000" b="1" i="0" u="none" strike="noStrike" cap="none" dirty="0">
                <a:solidFill>
                  <a:srgbClr val="0070C0"/>
                </a:solidFill>
                <a:latin typeface="Lato"/>
                <a:ea typeface="Lato"/>
                <a:cs typeface="Lato"/>
                <a:sym typeface="Lato"/>
              </a:rPr>
              <a:t>Agile</a:t>
            </a:r>
            <a:r>
              <a:rPr lang="es-ES" sz="2000" b="0" i="0" u="none" strike="noStrike" cap="none" dirty="0">
                <a:solidFill>
                  <a:srgbClr val="0070C0"/>
                </a:solidFill>
                <a:latin typeface="Lato"/>
                <a:ea typeface="Lato"/>
                <a:cs typeface="Lato"/>
                <a:sym typeface="Lato"/>
              </a:rPr>
              <a:t> es su simplicidad lo que reduce los costos de implementación en un equipo de desarrollo.</a:t>
            </a:r>
            <a:endParaRPr dirty="0">
              <a:solidFill>
                <a:srgbClr val="0070C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70"/>
          <p:cNvSpPr txBox="1"/>
          <p:nvPr/>
        </p:nvSpPr>
        <p:spPr>
          <a:xfrm>
            <a:off x="244770" y="209145"/>
            <a:ext cx="5950857"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Desarrollo Agile del Software</a:t>
            </a:r>
            <a:endParaRPr dirty="0"/>
          </a:p>
        </p:txBody>
      </p:sp>
      <p:sp>
        <p:nvSpPr>
          <p:cNvPr id="441" name="Google Shape;441;p70"/>
          <p:cNvSpPr txBox="1"/>
          <p:nvPr/>
        </p:nvSpPr>
        <p:spPr>
          <a:xfrm>
            <a:off x="337351" y="1892664"/>
            <a:ext cx="10825950" cy="337021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metodología </a:t>
            </a:r>
            <a:r>
              <a:rPr lang="es-ES" sz="2000" b="1" i="0" u="none" strike="noStrike" cap="none" dirty="0">
                <a:solidFill>
                  <a:srgbClr val="0070C0"/>
                </a:solidFill>
                <a:latin typeface="Lato"/>
                <a:ea typeface="Lato"/>
                <a:cs typeface="Lato"/>
                <a:sym typeface="Lato"/>
              </a:rPr>
              <a:t>Agile</a:t>
            </a:r>
            <a:r>
              <a:rPr lang="es-ES" sz="2000" b="0" i="0" u="none" strike="noStrike" cap="none" dirty="0">
                <a:solidFill>
                  <a:srgbClr val="0070C0"/>
                </a:solidFill>
                <a:latin typeface="Lato"/>
                <a:ea typeface="Lato"/>
                <a:cs typeface="Lato"/>
                <a:sym typeface="Lato"/>
              </a:rPr>
              <a:t> da mayor valor a lo individual, la colaboración con los clientes y el desarrollo de software de forma incremental mediante iteraciones cortas.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Este enfoque se ha encontrado eficaz en proyectos que tienen requisitos dinámicos y la necesidad de reducir drásticamente el tiempo de desarrollo, mientras mantiene la alta calidad.</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enfoques de desarrollo </a:t>
            </a:r>
            <a:r>
              <a:rPr lang="es-ES" sz="2000" b="1" i="0" u="none" strike="noStrike" cap="none" dirty="0">
                <a:solidFill>
                  <a:srgbClr val="0070C0"/>
                </a:solidFill>
                <a:latin typeface="Lato"/>
                <a:ea typeface="Lato"/>
                <a:cs typeface="Lato"/>
                <a:sym typeface="Lato"/>
              </a:rPr>
              <a:t>Agile</a:t>
            </a:r>
            <a:r>
              <a:rPr lang="es-ES" sz="2000" b="0" i="0" u="none" strike="noStrike" cap="none" dirty="0">
                <a:solidFill>
                  <a:srgbClr val="0070C0"/>
                </a:solidFill>
                <a:latin typeface="Lato"/>
                <a:ea typeface="Lato"/>
                <a:cs typeface="Lato"/>
                <a:sym typeface="Lato"/>
              </a:rPr>
              <a:t> han revolucionado las formas de producir software. Ha generado un debate entre sus seguidores y escépticos como un enfoque alternativo a las metodologías tradicionales.</a:t>
            </a:r>
            <a:endParaRPr dirty="0">
              <a:solidFill>
                <a:srgbClr val="0070C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1"/>
          <p:cNvSpPr txBox="1"/>
          <p:nvPr/>
        </p:nvSpPr>
        <p:spPr>
          <a:xfrm>
            <a:off x="5024845" y="336476"/>
            <a:ext cx="5950857" cy="5232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Modelo en Cascada</a:t>
            </a:r>
            <a:endParaRPr/>
          </a:p>
        </p:txBody>
      </p:sp>
      <p:sp>
        <p:nvSpPr>
          <p:cNvPr id="447" name="Google Shape;447;p71"/>
          <p:cNvSpPr txBox="1"/>
          <p:nvPr/>
        </p:nvSpPr>
        <p:spPr>
          <a:xfrm>
            <a:off x="7942217" y="1338609"/>
            <a:ext cx="3221083" cy="450484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modelo de ciclo de vida en cascada se comenzó a diseñar en 1966 y se terminó alrededor de 1970. </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Se define como una secuencia de fases donde al final de cada una de ellas se reúne la documentación para garantizar que cumple las especificaciones y los requisitos antes de pasar a la fase siguiente.</a:t>
            </a:r>
            <a:endParaRPr dirty="0">
              <a:solidFill>
                <a:srgbClr val="0070C0"/>
              </a:solidFill>
            </a:endParaRPr>
          </a:p>
        </p:txBody>
      </p:sp>
      <p:pic>
        <p:nvPicPr>
          <p:cNvPr id="448" name="Google Shape;448;p71"/>
          <p:cNvPicPr preferRelativeResize="0"/>
          <p:nvPr/>
        </p:nvPicPr>
        <p:blipFill rotWithShape="1">
          <a:blip r:embed="rId3">
            <a:alphaModFix/>
          </a:blip>
          <a:srcRect/>
          <a:stretch/>
        </p:blipFill>
        <p:spPr>
          <a:xfrm>
            <a:off x="65714" y="191587"/>
            <a:ext cx="7232069" cy="572538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2"/>
          <p:cNvSpPr txBox="1"/>
          <p:nvPr/>
        </p:nvSpPr>
        <p:spPr>
          <a:xfrm>
            <a:off x="5024845" y="336476"/>
            <a:ext cx="5950857" cy="5232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Modelo V</a:t>
            </a:r>
            <a:endParaRPr/>
          </a:p>
        </p:txBody>
      </p:sp>
      <p:sp>
        <p:nvSpPr>
          <p:cNvPr id="454" name="Google Shape;454;p72"/>
          <p:cNvSpPr txBox="1"/>
          <p:nvPr/>
        </p:nvSpPr>
        <p:spPr>
          <a:xfrm>
            <a:off x="1066799" y="5032143"/>
            <a:ext cx="10096501" cy="89731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1800"/>
              <a:buFont typeface="Arial"/>
              <a:buNone/>
            </a:pPr>
            <a:r>
              <a:rPr lang="es-ES" sz="1800" b="0" i="0" u="none" strike="noStrike" cap="none" dirty="0">
                <a:solidFill>
                  <a:srgbClr val="0070C0"/>
                </a:solidFill>
                <a:latin typeface="Lato"/>
                <a:ea typeface="Lato"/>
                <a:cs typeface="Lato"/>
                <a:sym typeface="Lato"/>
              </a:rPr>
              <a:t>El modelo de ciclo de vida </a:t>
            </a:r>
            <a:r>
              <a:rPr lang="es-ES" sz="1800" b="1" i="0" u="none" strike="noStrike" cap="none" dirty="0">
                <a:solidFill>
                  <a:srgbClr val="0070C0"/>
                </a:solidFill>
                <a:latin typeface="Lato"/>
                <a:ea typeface="Lato"/>
                <a:cs typeface="Lato"/>
                <a:sym typeface="Lato"/>
              </a:rPr>
              <a:t>V</a:t>
            </a:r>
            <a:r>
              <a:rPr lang="es-ES" sz="1800" b="0" i="0" u="none" strike="noStrike" cap="none" dirty="0">
                <a:solidFill>
                  <a:srgbClr val="0070C0"/>
                </a:solidFill>
                <a:latin typeface="Lato"/>
                <a:ea typeface="Lato"/>
                <a:cs typeface="Lato"/>
                <a:sym typeface="Lato"/>
              </a:rPr>
              <a:t> proviene del principio que establece que los procedimientos utilizados para probar si la aplicación cumple las especificaciones ya deben haberse creado en la fase de diseño. </a:t>
            </a:r>
            <a:endParaRPr dirty="0">
              <a:solidFill>
                <a:srgbClr val="0070C0"/>
              </a:solidFill>
            </a:endParaRPr>
          </a:p>
        </p:txBody>
      </p:sp>
      <p:pic>
        <p:nvPicPr>
          <p:cNvPr id="455" name="Google Shape;455;p72"/>
          <p:cNvPicPr preferRelativeResize="0"/>
          <p:nvPr/>
        </p:nvPicPr>
        <p:blipFill rotWithShape="1">
          <a:blip r:embed="rId3">
            <a:alphaModFix/>
          </a:blip>
          <a:srcRect/>
          <a:stretch/>
        </p:blipFill>
        <p:spPr>
          <a:xfrm>
            <a:off x="1846222" y="972417"/>
            <a:ext cx="8385126" cy="403184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3"/>
          <p:cNvSpPr txBox="1"/>
          <p:nvPr/>
        </p:nvSpPr>
        <p:spPr>
          <a:xfrm>
            <a:off x="5024845" y="336476"/>
            <a:ext cx="5950857" cy="5232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DevOps</a:t>
            </a:r>
            <a:endParaRPr sz="2800" b="1" i="0" u="none" strike="noStrike" cap="none">
              <a:solidFill>
                <a:srgbClr val="FF4300"/>
              </a:solidFill>
              <a:latin typeface="Lato"/>
              <a:ea typeface="Lato"/>
              <a:cs typeface="Lato"/>
              <a:sym typeface="Lato"/>
            </a:endParaRPr>
          </a:p>
        </p:txBody>
      </p:sp>
      <p:pic>
        <p:nvPicPr>
          <p:cNvPr id="461" name="Google Shape;461;p73"/>
          <p:cNvPicPr preferRelativeResize="0"/>
          <p:nvPr/>
        </p:nvPicPr>
        <p:blipFill rotWithShape="1">
          <a:blip r:embed="rId3">
            <a:alphaModFix/>
          </a:blip>
          <a:srcRect/>
          <a:stretch/>
        </p:blipFill>
        <p:spPr>
          <a:xfrm>
            <a:off x="818606" y="0"/>
            <a:ext cx="10389326" cy="593576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4"/>
          <p:cNvSpPr txBox="1">
            <a:spLocks noGrp="1"/>
          </p:cNvSpPr>
          <p:nvPr>
            <p:ph type="title"/>
          </p:nvPr>
        </p:nvSpPr>
        <p:spPr>
          <a:xfrm>
            <a:off x="218406" y="111729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Integración Continua</a:t>
            </a:r>
            <a:endParaRPr sz="4400" b="1" i="0" u="none" strike="noStrike" cap="none" dirty="0">
              <a:latin typeface="Lato"/>
              <a:ea typeface="Lato"/>
              <a:cs typeface="Lato"/>
              <a:sym typeface="La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p75"/>
          <p:cNvSpPr txBox="1"/>
          <p:nvPr/>
        </p:nvSpPr>
        <p:spPr>
          <a:xfrm>
            <a:off x="244771" y="209144"/>
            <a:ext cx="5950857"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Integración Continua</a:t>
            </a:r>
            <a:endParaRPr dirty="0"/>
          </a:p>
        </p:txBody>
      </p:sp>
      <p:sp>
        <p:nvSpPr>
          <p:cNvPr id="473" name="Google Shape;473;p75"/>
          <p:cNvSpPr txBox="1"/>
          <p:nvPr/>
        </p:nvSpPr>
        <p:spPr>
          <a:xfrm>
            <a:off x="328475" y="1550854"/>
            <a:ext cx="10847526" cy="398852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Cada pieza de código está integrada en el sistema una vez que el código está listo.</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Los sistemas pueden ser integrados y construidos múltiples veces en un día.</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Todas las pruebas se realizan y deben ser aprobadas para que el nuevo código se incorpore definitivamente.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integración continua a menudo reduce la fragmentación de los esfuerzos de los desarrolladores.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equipo de desarrollo está más preparado para modificar el código según sea necesario, porque les confiere la identificación y corrección para los errores de integración.</a:t>
            </a:r>
            <a:endParaRPr dirty="0">
              <a:solidFill>
                <a:srgbClr val="0070C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0" name="Google Shape;480;p76"/>
          <p:cNvSpPr txBox="1"/>
          <p:nvPr/>
        </p:nvSpPr>
        <p:spPr>
          <a:xfrm>
            <a:off x="381740" y="1227904"/>
            <a:ext cx="10794260" cy="465038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Pequeñas entregas:</a:t>
            </a:r>
            <a:endParaRPr dirty="0">
              <a:solidFill>
                <a:srgbClr val="0070C0"/>
              </a:solidFill>
            </a:endParaRPr>
          </a:p>
          <a:p>
            <a:pPr marL="0" marR="0" lvl="0" indent="0" algn="just" rtl="0">
              <a:lnSpc>
                <a:spcPct val="100000"/>
              </a:lnSpc>
              <a:spcBef>
                <a:spcPts val="105"/>
              </a:spcBef>
              <a:spcAft>
                <a:spcPts val="0"/>
              </a:spcAft>
              <a:buClr>
                <a:schemeClr val="dk1"/>
              </a:buClr>
              <a:buSzPts val="1050"/>
              <a:buFont typeface="Arial"/>
              <a:buNone/>
            </a:pPr>
            <a:endParaRPr sz="105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idea es producir rápidamente versiones del sistema que estén operativas, aunque obviamente no tienen toda la funcionalidad prevista para el sistema, pero son un resultado de valor para el negocio.</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Las entregas no deberían tomar más de 3 meses.</a:t>
            </a:r>
            <a:endParaRPr dirty="0">
              <a:solidFill>
                <a:srgbClr val="0070C0"/>
              </a:solidFill>
            </a:endParaRPr>
          </a:p>
          <a:p>
            <a:pPr marL="0" marR="0" lvl="0" indent="0" algn="just" rtl="0">
              <a:lnSpc>
                <a:spcPct val="100000"/>
              </a:lnSpc>
              <a:spcBef>
                <a:spcPts val="110"/>
              </a:spcBef>
              <a:spcAft>
                <a:spcPts val="0"/>
              </a:spcAft>
              <a:buClr>
                <a:srgbClr val="126893"/>
              </a:buClr>
              <a:buSzPts val="1100"/>
              <a:buFont typeface="Arial"/>
              <a:buNone/>
            </a:pPr>
            <a:r>
              <a:rPr lang="es-ES" sz="11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Monitorización:</a:t>
            </a:r>
            <a:endParaRPr dirty="0">
              <a:solidFill>
                <a:srgbClr val="0070C0"/>
              </a:solidFill>
            </a:endParaRPr>
          </a:p>
          <a:p>
            <a:pPr marL="0" marR="0" lvl="0" indent="0" algn="just" rtl="0">
              <a:lnSpc>
                <a:spcPct val="100000"/>
              </a:lnSpc>
              <a:spcBef>
                <a:spcPts val="110"/>
              </a:spcBef>
              <a:spcAft>
                <a:spcPts val="0"/>
              </a:spcAft>
              <a:buClr>
                <a:schemeClr val="dk1"/>
              </a:buClr>
              <a:buSzPts val="1100"/>
              <a:buFont typeface="Arial"/>
              <a:buNone/>
            </a:pPr>
            <a:endParaRPr sz="11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monitoreo de la carga provee retroalimentación al equipo en el proceso </a:t>
            </a:r>
            <a:r>
              <a:rPr lang="es-ES" sz="2000" b="1" i="0" u="none" strike="noStrike" cap="none" dirty="0">
                <a:solidFill>
                  <a:srgbClr val="0070C0"/>
                </a:solidFill>
                <a:latin typeface="Lato"/>
                <a:ea typeface="Lato"/>
                <a:cs typeface="Lato"/>
                <a:sym typeface="Lato"/>
              </a:rPr>
              <a:t>XP</a:t>
            </a:r>
            <a:r>
              <a:rPr lang="es-ES" sz="2000" b="0" i="0" u="none" strike="noStrike" cap="none" dirty="0">
                <a:solidFill>
                  <a:srgbClr val="0070C0"/>
                </a:solidFill>
                <a:latin typeface="Lato"/>
                <a:ea typeface="Lato"/>
                <a:cs typeface="Lato"/>
                <a:sym typeface="Lato"/>
              </a:rPr>
              <a:t>. Su responsabilidad es verificar el grado de éxito entre el tiempo estimado y el tiempo real empleado, comunicando los resultados para mejorar estimaciones futuras. También rastrea el proceso de cada iteración y evalúa si las metas son alcanzables dentro de las limitaciones de tiempo y los recursos presentados, también determina cuándo hacer cambios para lograr los objetivos de cada iteración.</a:t>
            </a:r>
            <a:endParaRPr dirty="0">
              <a:solidFill>
                <a:srgbClr val="0070C0"/>
              </a:solidFill>
            </a:endParaRPr>
          </a:p>
        </p:txBody>
      </p:sp>
      <p:sp>
        <p:nvSpPr>
          <p:cNvPr id="2" name="Google Shape;472;p75">
            <a:extLst>
              <a:ext uri="{FF2B5EF4-FFF2-40B4-BE49-F238E27FC236}">
                <a16:creationId xmlns:a16="http://schemas.microsoft.com/office/drawing/2014/main" id="{EC537A0E-FD34-DD3C-050E-D4D00A9A5219}"/>
              </a:ext>
            </a:extLst>
          </p:cNvPr>
          <p:cNvSpPr txBox="1"/>
          <p:nvPr/>
        </p:nvSpPr>
        <p:spPr>
          <a:xfrm>
            <a:off x="244771" y="209144"/>
            <a:ext cx="5950857"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Integración Continua</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CF9F97-0C5C-85B2-3C35-B229551CAA2D}"/>
              </a:ext>
            </a:extLst>
          </p:cNvPr>
          <p:cNvSpPr>
            <a:spLocks noGrp="1"/>
          </p:cNvSpPr>
          <p:nvPr>
            <p:ph type="title"/>
          </p:nvPr>
        </p:nvSpPr>
        <p:spPr>
          <a:xfrm>
            <a:off x="142239" y="136437"/>
            <a:ext cx="11562079" cy="605100"/>
          </a:xfrm>
        </p:spPr>
        <p:txBody>
          <a:bodyPr>
            <a:noAutofit/>
          </a:bodyPr>
          <a:lstStyle/>
          <a:p>
            <a:r>
              <a:rPr lang="es-MX" dirty="0"/>
              <a:t>Insignia</a:t>
            </a:r>
            <a:endParaRPr lang="es-US" sz="2800" dirty="0">
              <a:solidFill>
                <a:srgbClr val="FF4D00"/>
              </a:solidFill>
            </a:endParaRPr>
          </a:p>
        </p:txBody>
      </p:sp>
      <p:sp>
        <p:nvSpPr>
          <p:cNvPr id="3" name="CuadroTexto 2">
            <a:extLst>
              <a:ext uri="{FF2B5EF4-FFF2-40B4-BE49-F238E27FC236}">
                <a16:creationId xmlns:a16="http://schemas.microsoft.com/office/drawing/2014/main" id="{B22DB300-611E-4229-5808-5896DF56536F}"/>
              </a:ext>
            </a:extLst>
          </p:cNvPr>
          <p:cNvSpPr txBox="1"/>
          <p:nvPr/>
        </p:nvSpPr>
        <p:spPr>
          <a:xfrm>
            <a:off x="533400" y="5590859"/>
            <a:ext cx="8145178" cy="338554"/>
          </a:xfrm>
          <a:prstGeom prst="rect">
            <a:avLst/>
          </a:prstGeom>
          <a:noFill/>
        </p:spPr>
        <p:txBody>
          <a:bodyPr wrap="none" rtlCol="0">
            <a:spAutoFit/>
          </a:bodyPr>
          <a:lstStyle/>
          <a:p>
            <a:r>
              <a:rPr lang="es-CO" sz="1600" b="0" i="1" u="none" strike="noStrike" dirty="0">
                <a:solidFill>
                  <a:srgbClr val="0070C0"/>
                </a:solidFill>
                <a:effectLst/>
                <a:latin typeface="Lato" panose="020F0502020204030203" pitchFamily="34" charset="77"/>
              </a:rPr>
              <a:t>https://www.credly.com/org/certiprof/badge/devops-essentials-professional-certificate-depc</a:t>
            </a:r>
            <a:endParaRPr lang="es-MX" sz="1600" i="1" dirty="0">
              <a:solidFill>
                <a:srgbClr val="0070C0"/>
              </a:solidFill>
              <a:latin typeface="Lato" panose="020F0502020204030203" pitchFamily="34" charset="77"/>
              <a:ea typeface="Lato" panose="020F0502020204030203" pitchFamily="34" charset="0"/>
              <a:cs typeface="Lato" panose="020F0502020204030203" pitchFamily="34" charset="0"/>
            </a:endParaRPr>
          </a:p>
        </p:txBody>
      </p:sp>
      <p:pic>
        <p:nvPicPr>
          <p:cNvPr id="5" name="Imagen 4">
            <a:extLst>
              <a:ext uri="{FF2B5EF4-FFF2-40B4-BE49-F238E27FC236}">
                <a16:creationId xmlns:a16="http://schemas.microsoft.com/office/drawing/2014/main" id="{64288351-98F7-4318-377D-0AFDF9CECBEB}"/>
              </a:ext>
            </a:extLst>
          </p:cNvPr>
          <p:cNvPicPr>
            <a:picLocks noChangeAspect="1"/>
          </p:cNvPicPr>
          <p:nvPr/>
        </p:nvPicPr>
        <p:blipFill>
          <a:blip r:embed="rId2"/>
          <a:stretch>
            <a:fillRect/>
          </a:stretch>
        </p:blipFill>
        <p:spPr>
          <a:xfrm>
            <a:off x="1934893" y="1072252"/>
            <a:ext cx="7568442" cy="4352003"/>
          </a:xfrm>
          <a:prstGeom prst="rect">
            <a:avLst/>
          </a:prstGeom>
        </p:spPr>
      </p:pic>
    </p:spTree>
    <p:extLst>
      <p:ext uri="{BB962C8B-B14F-4D97-AF65-F5344CB8AC3E}">
        <p14:creationId xmlns:p14="http://schemas.microsoft.com/office/powerpoint/2010/main" val="80048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7" name="Google Shape;487;p77"/>
          <p:cNvSpPr txBox="1"/>
          <p:nvPr/>
        </p:nvSpPr>
        <p:spPr>
          <a:xfrm>
            <a:off x="355107" y="1516463"/>
            <a:ext cx="10808193" cy="418011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a:t>
            </a:r>
            <a:r>
              <a:rPr lang="es-ES" sz="2000" b="1" i="0" u="none" strike="noStrike" cap="none" dirty="0">
                <a:solidFill>
                  <a:srgbClr val="0070C0"/>
                </a:solidFill>
                <a:latin typeface="Lato"/>
                <a:ea typeface="Lato"/>
                <a:cs typeface="Lato"/>
                <a:sym typeface="Lato"/>
              </a:rPr>
              <a:t>Integración Continua </a:t>
            </a:r>
            <a:r>
              <a:rPr lang="es-ES" sz="2000" b="0" i="0" u="none" strike="noStrike" cap="none" dirty="0">
                <a:solidFill>
                  <a:srgbClr val="0070C0"/>
                </a:solidFill>
                <a:latin typeface="Lato"/>
                <a:ea typeface="Lato"/>
                <a:cs typeface="Lato"/>
                <a:sym typeface="Lato"/>
              </a:rPr>
              <a:t>o </a:t>
            </a:r>
            <a:r>
              <a:rPr lang="es-ES" sz="2000" b="1" i="0" u="none" strike="noStrike" cap="none" dirty="0">
                <a:solidFill>
                  <a:srgbClr val="0070C0"/>
                </a:solidFill>
                <a:latin typeface="Lato"/>
                <a:ea typeface="Lato"/>
                <a:cs typeface="Lato"/>
                <a:sym typeface="Lato"/>
              </a:rPr>
              <a:t>CI</a:t>
            </a:r>
            <a:r>
              <a:rPr lang="es-ES" sz="2000" b="0" i="0" u="none" strike="noStrike" cap="none" dirty="0">
                <a:solidFill>
                  <a:srgbClr val="0070C0"/>
                </a:solidFill>
                <a:latin typeface="Lato"/>
                <a:ea typeface="Lato"/>
                <a:cs typeface="Lato"/>
                <a:sym typeface="Lato"/>
              </a:rPr>
              <a:t> son prácticas originadas en el mundo de desarrollo de software, pero también pueden ser muy útiles para el equipo de operaciones.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Un buen ejemplo es un equipo de arquitectos trabajando en el plano de una casa. Cada día trabajan en la creación del diseño de manera independiente y cada viernes tratan de construir la estructura una vez que se han combinado todos los planos.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Este tipo de trabajo en equipo es bueno, pero ¿qué pasa si dos arquitectos trabajan en una misma parte de la estructura y elaboran dos diseños diferentes? Seguramente se producirá un problema. </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Sin embargo, esto podría prevenirse, ¿Cómo? A través de la </a:t>
            </a:r>
            <a:r>
              <a:rPr lang="es-ES" sz="2000" b="1" i="0" u="none" strike="noStrike" cap="none" dirty="0">
                <a:solidFill>
                  <a:srgbClr val="0070C0"/>
                </a:solidFill>
                <a:latin typeface="Lato"/>
                <a:ea typeface="Lato"/>
                <a:cs typeface="Lato"/>
                <a:sym typeface="Lato"/>
              </a:rPr>
              <a:t>Integración Continua.</a:t>
            </a:r>
            <a:endParaRPr dirty="0">
              <a:solidFill>
                <a:srgbClr val="0070C0"/>
              </a:solidFill>
            </a:endParaRPr>
          </a:p>
        </p:txBody>
      </p:sp>
      <p:sp>
        <p:nvSpPr>
          <p:cNvPr id="2" name="Google Shape;472;p75">
            <a:extLst>
              <a:ext uri="{FF2B5EF4-FFF2-40B4-BE49-F238E27FC236}">
                <a16:creationId xmlns:a16="http://schemas.microsoft.com/office/drawing/2014/main" id="{88D77A6F-5C4A-D8B2-3E19-D8C2C29BABE6}"/>
              </a:ext>
            </a:extLst>
          </p:cNvPr>
          <p:cNvSpPr txBox="1"/>
          <p:nvPr/>
        </p:nvSpPr>
        <p:spPr>
          <a:xfrm>
            <a:off x="244771" y="209144"/>
            <a:ext cx="5950857"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Integración Continua</a:t>
            </a:r>
            <a:endParaRPr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78"/>
          <p:cNvSpPr txBox="1"/>
          <p:nvPr/>
        </p:nvSpPr>
        <p:spPr>
          <a:xfrm>
            <a:off x="4795519" y="2178905"/>
            <a:ext cx="6380481" cy="295044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Al implementar </a:t>
            </a:r>
            <a:r>
              <a:rPr lang="es-ES" sz="2000" b="1" i="0" u="none" strike="noStrike" cap="none" dirty="0">
                <a:solidFill>
                  <a:srgbClr val="0070C0"/>
                </a:solidFill>
                <a:latin typeface="Lato"/>
                <a:ea typeface="Lato"/>
                <a:cs typeface="Lato"/>
                <a:sym typeface="Lato"/>
              </a:rPr>
              <a:t>CI</a:t>
            </a:r>
            <a:r>
              <a:rPr lang="es-ES" sz="2000" b="0" i="0" u="none" strike="noStrike" cap="none" dirty="0">
                <a:solidFill>
                  <a:srgbClr val="0070C0"/>
                </a:solidFill>
                <a:latin typeface="Lato"/>
                <a:ea typeface="Lato"/>
                <a:cs typeface="Lato"/>
                <a:sym typeface="Lato"/>
              </a:rPr>
              <a:t> cada miembro del equipo deberá entregar diariamente cualquier cambio que realice.</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Cada que se añada algo nuevo al plano, se requerirá escribir una prueba que verifique si es correcto lo que se haya agregado.</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Cualquier cambio futuro que ajuste el diseño debe ser notificado inmediatamente.</a:t>
            </a:r>
            <a:endParaRPr dirty="0">
              <a:solidFill>
                <a:srgbClr val="0070C0"/>
              </a:solidFill>
            </a:endParaRPr>
          </a:p>
        </p:txBody>
      </p:sp>
      <p:pic>
        <p:nvPicPr>
          <p:cNvPr id="495" name="Google Shape;495;p78"/>
          <p:cNvPicPr preferRelativeResize="0"/>
          <p:nvPr/>
        </p:nvPicPr>
        <p:blipFill rotWithShape="1">
          <a:blip r:embed="rId3">
            <a:alphaModFix/>
          </a:blip>
          <a:srcRect/>
          <a:stretch/>
        </p:blipFill>
        <p:spPr>
          <a:xfrm>
            <a:off x="252549" y="1016450"/>
            <a:ext cx="4636450" cy="5064034"/>
          </a:xfrm>
          <a:prstGeom prst="rect">
            <a:avLst/>
          </a:prstGeom>
          <a:noFill/>
          <a:ln>
            <a:noFill/>
          </a:ln>
        </p:spPr>
      </p:pic>
      <p:sp>
        <p:nvSpPr>
          <p:cNvPr id="2" name="Google Shape;472;p75">
            <a:extLst>
              <a:ext uri="{FF2B5EF4-FFF2-40B4-BE49-F238E27FC236}">
                <a16:creationId xmlns:a16="http://schemas.microsoft.com/office/drawing/2014/main" id="{5068B33C-A721-416F-EE91-770F1FEE54E0}"/>
              </a:ext>
            </a:extLst>
          </p:cNvPr>
          <p:cNvSpPr txBox="1"/>
          <p:nvPr/>
        </p:nvSpPr>
        <p:spPr>
          <a:xfrm>
            <a:off x="244771" y="209144"/>
            <a:ext cx="5950857"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Integración Continua</a:t>
            </a: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1" name="Google Shape;501;p79"/>
          <p:cNvSpPr txBox="1"/>
          <p:nvPr/>
        </p:nvSpPr>
        <p:spPr>
          <a:xfrm>
            <a:off x="266330" y="274833"/>
            <a:ext cx="9444854"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Beneficios de la Integración Continua</a:t>
            </a:r>
            <a:endParaRPr dirty="0"/>
          </a:p>
        </p:txBody>
      </p:sp>
      <p:sp>
        <p:nvSpPr>
          <p:cNvPr id="502" name="Google Shape;502;p79"/>
          <p:cNvSpPr txBox="1"/>
          <p:nvPr/>
        </p:nvSpPr>
        <p:spPr>
          <a:xfrm>
            <a:off x="372862" y="1593669"/>
            <a:ext cx="10790438" cy="4005942"/>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50000"/>
              </a:lnSpc>
              <a:spcBef>
                <a:spcPts val="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Mantener el repositorio de una sola fuente.</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Automatizar.</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Hacer que cada estructura se evalúe automáticamente.</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Pruebas en producción paralela.</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Automatizar la implementación.</a:t>
            </a:r>
            <a:endParaRPr dirty="0">
              <a:solidFill>
                <a:srgbClr val="0070C0"/>
              </a:solidFill>
            </a:endParaRPr>
          </a:p>
          <a:p>
            <a:pPr marL="228600" marR="0" lvl="0" indent="-101600" algn="just" rtl="0">
              <a:lnSpc>
                <a:spcPct val="15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objetivo principal de la </a:t>
            </a:r>
            <a:r>
              <a:rPr lang="es-ES" sz="2000" b="1" i="0" u="none" strike="noStrike" cap="none" dirty="0">
                <a:solidFill>
                  <a:srgbClr val="0070C0"/>
                </a:solidFill>
                <a:latin typeface="Lato"/>
                <a:ea typeface="Lato"/>
                <a:cs typeface="Lato"/>
                <a:sym typeface="Lato"/>
              </a:rPr>
              <a:t>Integración Continua </a:t>
            </a:r>
            <a:r>
              <a:rPr lang="es-ES" sz="2000" b="0" i="0" u="none" strike="noStrike" cap="none" dirty="0">
                <a:solidFill>
                  <a:srgbClr val="0070C0"/>
                </a:solidFill>
                <a:latin typeface="Lato"/>
                <a:ea typeface="Lato"/>
                <a:cs typeface="Lato"/>
                <a:sym typeface="Lato"/>
              </a:rPr>
              <a:t>es que los miembros del equipo conozcan la necesidad del trabajo integrado. Las pruebas automatizadas pueden detectar errores siempre que un miembro del equipo trate de realizar un cambio.</a:t>
            </a:r>
            <a:endParaRPr sz="2000" b="0" i="0" u="none" strike="noStrike" cap="none" dirty="0">
              <a:solidFill>
                <a:srgbClr val="0070C0"/>
              </a:solidFill>
              <a:latin typeface="Lato"/>
              <a:ea typeface="Lato"/>
              <a:cs typeface="Lato"/>
              <a:sym typeface="La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9" name="Google Shape;509;p80"/>
          <p:cNvSpPr txBox="1"/>
          <p:nvPr/>
        </p:nvSpPr>
        <p:spPr>
          <a:xfrm>
            <a:off x="266331" y="1442925"/>
            <a:ext cx="10896970" cy="395862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CI</a:t>
            </a:r>
            <a:r>
              <a:rPr lang="es-ES" sz="2000" b="0" i="0" u="none" strike="noStrike" cap="none" dirty="0">
                <a:solidFill>
                  <a:srgbClr val="0070C0"/>
                </a:solidFill>
                <a:latin typeface="Lato"/>
                <a:ea typeface="Lato"/>
                <a:cs typeface="Lato"/>
                <a:sym typeface="Lato"/>
              </a:rPr>
              <a:t> requiere que los desarrolladores trabajen integrando códigos en un repositorio compartido varias veces en el día.</a:t>
            </a:r>
            <a:endParaRPr dirty="0">
              <a:solidFill>
                <a:srgbClr val="0070C0"/>
              </a:solidFill>
            </a:endParaRPr>
          </a:p>
          <a:p>
            <a:pPr marL="0" marR="0" lvl="0" indent="0" algn="just" rtl="0">
              <a:lnSpc>
                <a:spcPct val="100000"/>
              </a:lnSpc>
              <a:spcBef>
                <a:spcPts val="120"/>
              </a:spcBef>
              <a:spcAft>
                <a:spcPts val="0"/>
              </a:spcAft>
              <a:buClr>
                <a:schemeClr val="dk1"/>
              </a:buClr>
              <a:buSzPts val="1200"/>
              <a:buFont typeface="Arial"/>
              <a:buNone/>
            </a:pPr>
            <a:endParaRPr sz="12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Cada chequeo pasará a ser verificado a través de la compilación automatizada.</a:t>
            </a:r>
            <a:endParaRPr dirty="0">
              <a:solidFill>
                <a:srgbClr val="0070C0"/>
              </a:solidFill>
            </a:endParaRPr>
          </a:p>
          <a:p>
            <a:pPr marL="0" marR="0" lvl="0" indent="0" algn="just" rtl="0">
              <a:lnSpc>
                <a:spcPct val="100000"/>
              </a:lnSpc>
              <a:spcBef>
                <a:spcPts val="120"/>
              </a:spcBef>
              <a:spcAft>
                <a:spcPts val="0"/>
              </a:spcAft>
              <a:buClr>
                <a:srgbClr val="126893"/>
              </a:buClr>
              <a:buSzPts val="1200"/>
              <a:buFont typeface="Arial"/>
              <a:buNone/>
            </a:pPr>
            <a:r>
              <a:rPr lang="es-ES" sz="12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CI</a:t>
            </a:r>
            <a:r>
              <a:rPr lang="es-ES" sz="2000" b="0" i="0" u="none" strike="noStrike" cap="none" dirty="0">
                <a:solidFill>
                  <a:srgbClr val="0070C0"/>
                </a:solidFill>
                <a:latin typeface="Lato"/>
                <a:ea typeface="Lato"/>
                <a:cs typeface="Lato"/>
                <a:sym typeface="Lato"/>
              </a:rPr>
              <a:t> permite a los equipos detectar rápidamente los problemas tan pronto como estos aparecen.</a:t>
            </a:r>
            <a:endParaRPr dirty="0">
              <a:solidFill>
                <a:srgbClr val="0070C0"/>
              </a:solidFill>
            </a:endParaRPr>
          </a:p>
          <a:p>
            <a:pPr marL="0" marR="0" lvl="0" indent="0" algn="just" rtl="0">
              <a:lnSpc>
                <a:spcPct val="100000"/>
              </a:lnSpc>
              <a:spcBef>
                <a:spcPts val="120"/>
              </a:spcBef>
              <a:spcAft>
                <a:spcPts val="0"/>
              </a:spcAft>
              <a:buClr>
                <a:schemeClr val="dk1"/>
              </a:buClr>
              <a:buSzPts val="1200"/>
              <a:buFont typeface="Arial"/>
              <a:buNone/>
            </a:pPr>
            <a:endParaRPr sz="12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Con </a:t>
            </a:r>
            <a:r>
              <a:rPr lang="es-ES" sz="2000" b="1" i="0" u="none" strike="noStrike" cap="none" dirty="0">
                <a:solidFill>
                  <a:srgbClr val="0070C0"/>
                </a:solidFill>
                <a:latin typeface="Lato"/>
                <a:ea typeface="Lato"/>
                <a:cs typeface="Lato"/>
                <a:sym typeface="Lato"/>
              </a:rPr>
              <a:t>CI </a:t>
            </a:r>
            <a:r>
              <a:rPr lang="es-ES" sz="2000" b="0" i="0" u="none" strike="noStrike" cap="none" dirty="0">
                <a:solidFill>
                  <a:srgbClr val="0070C0"/>
                </a:solidFill>
                <a:latin typeface="Lato"/>
                <a:ea typeface="Lato"/>
                <a:cs typeface="Lato"/>
                <a:sym typeface="Lato"/>
              </a:rPr>
              <a:t>los errores son detectados de manera temprana.</a:t>
            </a:r>
            <a:endParaRPr dirty="0">
              <a:solidFill>
                <a:srgbClr val="0070C0"/>
              </a:solidFill>
            </a:endParaRPr>
          </a:p>
          <a:p>
            <a:pPr marL="0" marR="0" lvl="0" indent="0" algn="just" rtl="0">
              <a:lnSpc>
                <a:spcPct val="100000"/>
              </a:lnSpc>
              <a:spcBef>
                <a:spcPts val="120"/>
              </a:spcBef>
              <a:spcAft>
                <a:spcPts val="0"/>
              </a:spcAft>
              <a:buClr>
                <a:srgbClr val="126893"/>
              </a:buClr>
              <a:buSzPts val="1200"/>
              <a:buFont typeface="Arial"/>
              <a:buNone/>
            </a:pPr>
            <a:r>
              <a:rPr lang="es-ES" sz="12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Algunas compañías o equipos creen que es posible construir y entregar sin </a:t>
            </a:r>
            <a:r>
              <a:rPr lang="es-ES" sz="2000" b="1" i="0" u="none" strike="noStrike" cap="none" dirty="0">
                <a:solidFill>
                  <a:srgbClr val="0070C0"/>
                </a:solidFill>
                <a:latin typeface="Lato"/>
                <a:ea typeface="Lato"/>
                <a:cs typeface="Lato"/>
                <a:sym typeface="Lato"/>
              </a:rPr>
              <a:t>CI</a:t>
            </a:r>
            <a:r>
              <a:rPr lang="es-ES" sz="2000" b="0" i="0" u="none" strike="noStrike" cap="none" dirty="0">
                <a:solidFill>
                  <a:srgbClr val="0070C0"/>
                </a:solidFill>
                <a:latin typeface="Lato"/>
                <a:ea typeface="Lato"/>
                <a:cs typeface="Lato"/>
                <a:sym typeface="Lato"/>
              </a:rPr>
              <a:t>, pero hoy día puede ser un requerimiento.</a:t>
            </a:r>
            <a:endParaRPr dirty="0">
              <a:solidFill>
                <a:srgbClr val="0070C0"/>
              </a:solidFill>
            </a:endParaRPr>
          </a:p>
          <a:p>
            <a:pPr marL="0" marR="0" lvl="0" indent="0" algn="just" rtl="0">
              <a:lnSpc>
                <a:spcPct val="100000"/>
              </a:lnSpc>
              <a:spcBef>
                <a:spcPts val="120"/>
              </a:spcBef>
              <a:spcAft>
                <a:spcPts val="0"/>
              </a:spcAft>
              <a:buClr>
                <a:srgbClr val="126893"/>
              </a:buClr>
              <a:buSzPts val="1200"/>
              <a:buFont typeface="Arial"/>
              <a:buNone/>
            </a:pPr>
            <a:r>
              <a:rPr lang="es-ES" sz="12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Se puede creer que es posible desarrollar más rápido sin la implementación de </a:t>
            </a:r>
            <a:r>
              <a:rPr lang="es-ES" sz="2000" b="1" i="0" u="none" strike="noStrike" cap="none" dirty="0">
                <a:solidFill>
                  <a:srgbClr val="0070C0"/>
                </a:solidFill>
                <a:latin typeface="Lato"/>
                <a:ea typeface="Lato"/>
                <a:cs typeface="Lato"/>
                <a:sym typeface="Lato"/>
              </a:rPr>
              <a:t>CI</a:t>
            </a:r>
            <a:r>
              <a:rPr lang="es-ES" sz="2000" b="0" i="0" u="none" strike="noStrike" cap="none" dirty="0">
                <a:solidFill>
                  <a:srgbClr val="0070C0"/>
                </a:solidFill>
                <a:latin typeface="Lato"/>
                <a:ea typeface="Lato"/>
                <a:cs typeface="Lato"/>
                <a:sym typeface="Lato"/>
              </a:rPr>
              <a:t>.</a:t>
            </a:r>
            <a:endParaRPr dirty="0">
              <a:solidFill>
                <a:srgbClr val="0070C0"/>
              </a:solidFill>
            </a:endParaRPr>
          </a:p>
        </p:txBody>
      </p:sp>
      <p:sp>
        <p:nvSpPr>
          <p:cNvPr id="2" name="Google Shape;501;p79">
            <a:extLst>
              <a:ext uri="{FF2B5EF4-FFF2-40B4-BE49-F238E27FC236}">
                <a16:creationId xmlns:a16="http://schemas.microsoft.com/office/drawing/2014/main" id="{DC59C24A-E848-323A-D667-32F9CEAABDE4}"/>
              </a:ext>
            </a:extLst>
          </p:cNvPr>
          <p:cNvSpPr txBox="1"/>
          <p:nvPr/>
        </p:nvSpPr>
        <p:spPr>
          <a:xfrm>
            <a:off x="266330" y="274833"/>
            <a:ext cx="9444854"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Beneficios de la Integración Continua</a:t>
            </a:r>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6" name="Google Shape;516;p81"/>
          <p:cNvSpPr txBox="1"/>
          <p:nvPr/>
        </p:nvSpPr>
        <p:spPr>
          <a:xfrm>
            <a:off x="363984" y="1216280"/>
            <a:ext cx="10799316" cy="448318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1950" b="0" i="0" u="none" strike="noStrike" cap="none" dirty="0">
                <a:solidFill>
                  <a:srgbClr val="0070C0"/>
                </a:solidFill>
                <a:latin typeface="Lato"/>
                <a:ea typeface="Lato"/>
                <a:cs typeface="Lato"/>
                <a:sym typeface="Lato"/>
              </a:rPr>
              <a:t>Con proyectos en aumento y creciendo ni la compañía ni el equipo se harán más eficientes sin </a:t>
            </a:r>
            <a:r>
              <a:rPr lang="es-ES" sz="1950" b="1" i="0" u="none" strike="noStrike" cap="none" dirty="0">
                <a:solidFill>
                  <a:srgbClr val="0070C0"/>
                </a:solidFill>
                <a:latin typeface="Lato"/>
                <a:ea typeface="Lato"/>
                <a:cs typeface="Lato"/>
                <a:sym typeface="Lato"/>
              </a:rPr>
              <a:t>CI</a:t>
            </a:r>
            <a:r>
              <a:rPr lang="es-ES" sz="1950" b="0" i="0" u="none" strike="noStrike" cap="none" dirty="0">
                <a:solidFill>
                  <a:srgbClr val="0070C0"/>
                </a:solidFill>
                <a:latin typeface="Lato"/>
                <a:ea typeface="Lato"/>
                <a:cs typeface="Lato"/>
                <a:sym typeface="Lato"/>
              </a:rPr>
              <a:t>. </a:t>
            </a:r>
          </a:p>
          <a:p>
            <a:pPr marL="0" marR="0" lvl="0" indent="0" algn="just" rtl="0">
              <a:lnSpc>
                <a:spcPct val="100000"/>
              </a:lnSpc>
              <a:spcBef>
                <a:spcPts val="0"/>
              </a:spcBef>
              <a:spcAft>
                <a:spcPts val="0"/>
              </a:spcAft>
              <a:buClr>
                <a:srgbClr val="126893"/>
              </a:buClr>
              <a:buSzPts val="2000"/>
              <a:buFont typeface="Arial"/>
              <a:buNone/>
            </a:pPr>
            <a:endParaRPr sz="195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1950" b="0" i="0" u="none" strike="noStrike" cap="none" dirty="0">
                <a:solidFill>
                  <a:srgbClr val="0070C0"/>
                </a:solidFill>
                <a:latin typeface="Lato"/>
                <a:ea typeface="Lato"/>
                <a:cs typeface="Lato"/>
                <a:sym typeface="Lato"/>
              </a:rPr>
              <a:t>Con </a:t>
            </a:r>
            <a:r>
              <a:rPr lang="es-ES" sz="1950" b="1" i="0" u="none" strike="noStrike" cap="none" dirty="0">
                <a:solidFill>
                  <a:srgbClr val="0070C0"/>
                </a:solidFill>
                <a:latin typeface="Lato"/>
                <a:ea typeface="Lato"/>
                <a:cs typeface="Lato"/>
                <a:sym typeface="Lato"/>
              </a:rPr>
              <a:t>CI</a:t>
            </a:r>
            <a:r>
              <a:rPr lang="es-ES" sz="1950" b="0" i="0" u="none" strike="noStrike" cap="none" dirty="0">
                <a:solidFill>
                  <a:srgbClr val="0070C0"/>
                </a:solidFill>
                <a:latin typeface="Lato"/>
                <a:ea typeface="Lato"/>
                <a:cs typeface="Lato"/>
                <a:sym typeface="Lato"/>
              </a:rPr>
              <a:t> se detectan errores rápidamente, la confianza aumenta y esto lleva a una mayor eficiencia en la entrega del software.</a:t>
            </a:r>
            <a:endParaRPr sz="1950" dirty="0">
              <a:solidFill>
                <a:srgbClr val="0070C0"/>
              </a:solidFill>
            </a:endParaRPr>
          </a:p>
          <a:p>
            <a:pPr marL="0" marR="0" lvl="0" indent="0" algn="just" rtl="0">
              <a:lnSpc>
                <a:spcPct val="100000"/>
              </a:lnSpc>
              <a:spcBef>
                <a:spcPts val="160"/>
              </a:spcBef>
              <a:spcAft>
                <a:spcPts val="0"/>
              </a:spcAft>
              <a:buClr>
                <a:srgbClr val="126893"/>
              </a:buClr>
              <a:buSzPts val="1600"/>
              <a:buFont typeface="Arial"/>
              <a:buNone/>
            </a:pPr>
            <a:r>
              <a:rPr lang="es-ES" sz="1950" b="0" i="0" u="none" strike="noStrike" cap="none" dirty="0">
                <a:solidFill>
                  <a:srgbClr val="0070C0"/>
                </a:solidFill>
                <a:latin typeface="Lato"/>
                <a:ea typeface="Lato"/>
                <a:cs typeface="Lato"/>
                <a:sym typeface="Lato"/>
              </a:rPr>
              <a:t> </a:t>
            </a:r>
            <a:endParaRPr sz="195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1950" b="0" i="0" u="none" strike="noStrike" cap="none" dirty="0">
                <a:solidFill>
                  <a:srgbClr val="0070C0"/>
                </a:solidFill>
                <a:latin typeface="Lato"/>
                <a:ea typeface="Lato"/>
                <a:cs typeface="Lato"/>
                <a:sym typeface="Lato"/>
              </a:rPr>
              <a:t>Con la integración continua habrá menos </a:t>
            </a:r>
            <a:r>
              <a:rPr lang="es-ES" sz="1950" b="1" i="0" u="none" strike="noStrike" cap="none" dirty="0">
                <a:solidFill>
                  <a:srgbClr val="0070C0"/>
                </a:solidFill>
                <a:latin typeface="Lato"/>
                <a:ea typeface="Lato"/>
                <a:cs typeface="Lato"/>
                <a:sym typeface="Lato"/>
              </a:rPr>
              <a:t>Back-tracking</a:t>
            </a:r>
            <a:r>
              <a:rPr lang="es-ES" sz="1950" b="0" i="0" u="none" strike="noStrike" cap="none" dirty="0">
                <a:solidFill>
                  <a:srgbClr val="0070C0"/>
                </a:solidFill>
                <a:latin typeface="Lato"/>
                <a:ea typeface="Lato"/>
                <a:cs typeface="Lato"/>
                <a:sym typeface="Lato"/>
              </a:rPr>
              <a:t> que hacer para descubrir dónde se originó un error. Esto permite mayor tiempo para ser utilizado en la construcción de las características.</a:t>
            </a:r>
            <a:endParaRPr sz="1950" dirty="0">
              <a:solidFill>
                <a:srgbClr val="0070C0"/>
              </a:solidFill>
            </a:endParaRPr>
          </a:p>
          <a:p>
            <a:pPr marL="0" marR="0" lvl="0" indent="0" algn="just" rtl="0">
              <a:lnSpc>
                <a:spcPct val="100000"/>
              </a:lnSpc>
              <a:spcBef>
                <a:spcPts val="160"/>
              </a:spcBef>
              <a:spcAft>
                <a:spcPts val="0"/>
              </a:spcAft>
              <a:buClr>
                <a:srgbClr val="126893"/>
              </a:buClr>
              <a:buSzPts val="1600"/>
              <a:buFont typeface="Arial"/>
              <a:buNone/>
            </a:pPr>
            <a:r>
              <a:rPr lang="es-ES" sz="1950" b="0" i="0" u="none" strike="noStrike" cap="none" dirty="0">
                <a:solidFill>
                  <a:srgbClr val="0070C0"/>
                </a:solidFill>
                <a:latin typeface="Lato"/>
                <a:ea typeface="Lato"/>
                <a:cs typeface="Lato"/>
                <a:sym typeface="Lato"/>
              </a:rPr>
              <a:t> </a:t>
            </a:r>
            <a:endParaRPr sz="195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1950" b="0" i="0" u="none" strike="noStrike" cap="none" dirty="0">
                <a:solidFill>
                  <a:srgbClr val="0070C0"/>
                </a:solidFill>
                <a:latin typeface="Lato"/>
                <a:ea typeface="Lato"/>
                <a:cs typeface="Lato"/>
                <a:sym typeface="Lato"/>
              </a:rPr>
              <a:t>La </a:t>
            </a:r>
            <a:r>
              <a:rPr lang="es-ES" sz="1950" b="1" i="0" u="none" strike="noStrike" cap="none" dirty="0">
                <a:solidFill>
                  <a:srgbClr val="0070C0"/>
                </a:solidFill>
                <a:latin typeface="Lato"/>
                <a:ea typeface="Lato"/>
                <a:cs typeface="Lato"/>
                <a:sym typeface="Lato"/>
              </a:rPr>
              <a:t>Integración Continua </a:t>
            </a:r>
            <a:r>
              <a:rPr lang="es-ES" sz="1950" b="0" i="0" u="none" strike="noStrike" cap="none" dirty="0">
                <a:solidFill>
                  <a:srgbClr val="0070C0"/>
                </a:solidFill>
                <a:latin typeface="Lato"/>
                <a:ea typeface="Lato"/>
                <a:cs typeface="Lato"/>
                <a:sym typeface="Lato"/>
              </a:rPr>
              <a:t>es costo-eficiencia, es decir, es económico. Evitar la integración continua es costoso.</a:t>
            </a:r>
            <a:endParaRPr sz="1950" dirty="0">
              <a:solidFill>
                <a:srgbClr val="0070C0"/>
              </a:solidFill>
            </a:endParaRPr>
          </a:p>
          <a:p>
            <a:pPr marL="0" marR="0" lvl="0" indent="0" algn="just" rtl="0">
              <a:lnSpc>
                <a:spcPct val="100000"/>
              </a:lnSpc>
              <a:spcBef>
                <a:spcPts val="160"/>
              </a:spcBef>
              <a:spcAft>
                <a:spcPts val="0"/>
              </a:spcAft>
              <a:buClr>
                <a:srgbClr val="126893"/>
              </a:buClr>
              <a:buSzPts val="1600"/>
              <a:buFont typeface="Arial"/>
              <a:buNone/>
            </a:pPr>
            <a:r>
              <a:rPr lang="es-ES" sz="1950" b="0" i="0" u="none" strike="noStrike" cap="none" dirty="0">
                <a:solidFill>
                  <a:srgbClr val="0070C0"/>
                </a:solidFill>
                <a:latin typeface="Lato"/>
                <a:ea typeface="Lato"/>
                <a:cs typeface="Lato"/>
                <a:sym typeface="Lato"/>
              </a:rPr>
              <a:t> </a:t>
            </a:r>
            <a:endParaRPr sz="1950"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1950" b="0" i="0" u="none" strike="noStrike" cap="none" dirty="0">
                <a:solidFill>
                  <a:srgbClr val="0070C0"/>
                </a:solidFill>
                <a:latin typeface="Lato"/>
                <a:ea typeface="Lato"/>
                <a:cs typeface="Lato"/>
                <a:sym typeface="Lato"/>
              </a:rPr>
              <a:t>No seguir el enfoque continuo significa periodos de tiempo más largos entre integraciones, por lo que es exponencialmente más difícil encontrar los problemas y resolverlos.</a:t>
            </a:r>
            <a:endParaRPr sz="1950" dirty="0">
              <a:solidFill>
                <a:srgbClr val="0070C0"/>
              </a:solidFill>
            </a:endParaRPr>
          </a:p>
        </p:txBody>
      </p:sp>
      <p:sp>
        <p:nvSpPr>
          <p:cNvPr id="2" name="Google Shape;501;p79">
            <a:extLst>
              <a:ext uri="{FF2B5EF4-FFF2-40B4-BE49-F238E27FC236}">
                <a16:creationId xmlns:a16="http://schemas.microsoft.com/office/drawing/2014/main" id="{15D7506C-A9C5-C522-B875-DA2EE2133FA9}"/>
              </a:ext>
            </a:extLst>
          </p:cNvPr>
          <p:cNvSpPr txBox="1"/>
          <p:nvPr/>
        </p:nvSpPr>
        <p:spPr>
          <a:xfrm>
            <a:off x="266330" y="274833"/>
            <a:ext cx="9444854" cy="954107"/>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Beneficios de la Integración Continua</a:t>
            </a:r>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2"/>
          <p:cNvSpPr txBox="1">
            <a:spLocks noGrp="1"/>
          </p:cNvSpPr>
          <p:nvPr>
            <p:ph type="title"/>
          </p:nvPr>
        </p:nvSpPr>
        <p:spPr>
          <a:xfrm>
            <a:off x="280422" y="1114189"/>
            <a:ext cx="10974614"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Entrega Continua</a:t>
            </a:r>
            <a:endParaRPr sz="4400" b="1" i="0" u="none" strike="noStrike" cap="none" dirty="0">
              <a:latin typeface="Lato"/>
              <a:ea typeface="Lato"/>
              <a:cs typeface="Lato"/>
              <a:sym typeface="La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83"/>
          <p:cNvSpPr txBox="1"/>
          <p:nvPr/>
        </p:nvSpPr>
        <p:spPr>
          <a:xfrm>
            <a:off x="257029"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Entrega Continua</a:t>
            </a:r>
            <a:endParaRPr dirty="0"/>
          </a:p>
        </p:txBody>
      </p:sp>
      <p:sp>
        <p:nvSpPr>
          <p:cNvPr id="528" name="Google Shape;528;p83"/>
          <p:cNvSpPr txBox="1"/>
          <p:nvPr/>
        </p:nvSpPr>
        <p:spPr>
          <a:xfrm>
            <a:off x="355107" y="1471745"/>
            <a:ext cx="10820893" cy="424978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Esto permite a los clientes utilizar el software y volver con comentarios.</a:t>
            </a:r>
            <a:endParaRPr dirty="0">
              <a:solidFill>
                <a:srgbClr val="0070C0"/>
              </a:solidFill>
            </a:endParaRPr>
          </a:p>
          <a:p>
            <a:pPr marL="0" marR="0" lvl="0" indent="0" algn="just" rtl="0">
              <a:lnSpc>
                <a:spcPct val="100000"/>
              </a:lnSpc>
              <a:spcBef>
                <a:spcPts val="105"/>
              </a:spcBef>
              <a:spcAft>
                <a:spcPts val="0"/>
              </a:spcAft>
              <a:buClr>
                <a:srgbClr val="126893"/>
              </a:buClr>
              <a:buSzPts val="1050"/>
              <a:buFont typeface="Arial"/>
              <a:buNone/>
            </a:pPr>
            <a:r>
              <a:rPr lang="es-ES" sz="105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retroalimentación permite al desarrollador realizar mejoras con el software en desarrollo. Hay básicamente tres puntos de mejoras:</a:t>
            </a:r>
            <a:endParaRPr dirty="0">
              <a:solidFill>
                <a:srgbClr val="0070C0"/>
              </a:solidFill>
            </a:endParaRPr>
          </a:p>
          <a:p>
            <a:pPr marL="0" marR="0" lvl="0" indent="0" algn="just" rtl="0">
              <a:lnSpc>
                <a:spcPct val="100000"/>
              </a:lnSpc>
              <a:spcBef>
                <a:spcPts val="105"/>
              </a:spcBef>
              <a:spcAft>
                <a:spcPts val="0"/>
              </a:spcAft>
              <a:buClr>
                <a:schemeClr val="dk1"/>
              </a:buClr>
              <a:buSzPts val="1050"/>
              <a:buFont typeface="Arial"/>
              <a:buNone/>
            </a:pPr>
            <a:endParaRPr sz="105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El primero en ser mejorado es, por supuesto, la entrega del software.</a:t>
            </a:r>
            <a:endParaRPr dirty="0">
              <a:solidFill>
                <a:srgbClr val="0070C0"/>
              </a:solidFill>
            </a:endParaRPr>
          </a:p>
          <a:p>
            <a:pPr marL="228600" marR="0" lvl="0" indent="-161925" algn="just" rtl="0">
              <a:lnSpc>
                <a:spcPct val="100000"/>
              </a:lnSpc>
              <a:spcBef>
                <a:spcPts val="105"/>
              </a:spcBef>
              <a:spcAft>
                <a:spcPts val="0"/>
              </a:spcAft>
              <a:buClr>
                <a:schemeClr val="dk1"/>
              </a:buClr>
              <a:buSzPts val="1050"/>
              <a:buFont typeface="Arial"/>
              <a:buNone/>
            </a:pPr>
            <a:endParaRPr sz="105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A continuación, el entorno al que se suministra el software también se puede mejorar para que sea posible mejorar la eficiencia y el rendimiento.</a:t>
            </a:r>
            <a:endParaRPr dirty="0">
              <a:solidFill>
                <a:srgbClr val="0070C0"/>
              </a:solidFill>
            </a:endParaRPr>
          </a:p>
          <a:p>
            <a:pPr marL="228600" marR="0" lvl="0" indent="-161925" algn="just" rtl="0">
              <a:lnSpc>
                <a:spcPct val="100000"/>
              </a:lnSpc>
              <a:spcBef>
                <a:spcPts val="105"/>
              </a:spcBef>
              <a:spcAft>
                <a:spcPts val="0"/>
              </a:spcAft>
              <a:buClr>
                <a:schemeClr val="dk1"/>
              </a:buClr>
              <a:buSzPts val="1050"/>
              <a:buFont typeface="Arial"/>
              <a:buNone/>
            </a:pPr>
            <a:endParaRPr sz="105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El tercer factor a mejorar después de la entrega de la retroalimentación es en el proceso al que se está entregando el software. </a:t>
            </a:r>
            <a:endParaRPr sz="2000" b="0" i="0" u="none" strike="noStrike" cap="none" dirty="0">
              <a:solidFill>
                <a:srgbClr val="0070C0"/>
              </a:solidFill>
              <a:latin typeface="Lato"/>
              <a:ea typeface="Lato"/>
              <a:cs typeface="Lato"/>
              <a:sym typeface="Lato"/>
            </a:endParaRPr>
          </a:p>
          <a:p>
            <a:pPr marL="228600" marR="0" lvl="0" indent="-165100" algn="just" rtl="0">
              <a:lnSpc>
                <a:spcPct val="100000"/>
              </a:lnSpc>
              <a:spcBef>
                <a:spcPts val="100"/>
              </a:spcBef>
              <a:spcAft>
                <a:spcPts val="0"/>
              </a:spcAft>
              <a:buClr>
                <a:schemeClr val="dk1"/>
              </a:buClr>
              <a:buSzPts val="1000"/>
              <a:buFont typeface="Arial"/>
              <a:buNone/>
            </a:pPr>
            <a:endParaRPr sz="1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Estas mejoras permiten al desarrollador de software ser más eficiente, más capaz y más rápido en lo que están entregando y esperamos, a un costo menor.</a:t>
            </a:r>
            <a:endParaRPr dirty="0">
              <a:solidFill>
                <a:srgbClr val="0070C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5" name="Google Shape;535;p84"/>
          <p:cNvSpPr txBox="1"/>
          <p:nvPr/>
        </p:nvSpPr>
        <p:spPr>
          <a:xfrm>
            <a:off x="257029" y="1532706"/>
            <a:ext cx="10906271" cy="412786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entrega de software no es un simple proceso de entrega a la producción. Hay una serie completa de ciclos de entregas de software en múltiples entornos por los que tiene que pasar.</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Se llama la línea de entrega. Estos ambientes son:</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DEV: </a:t>
            </a:r>
            <a:r>
              <a:rPr lang="es-ES" sz="2000" b="0" i="0" u="none" strike="noStrike" cap="none" dirty="0">
                <a:solidFill>
                  <a:srgbClr val="0070C0"/>
                </a:solidFill>
                <a:latin typeface="Lato"/>
                <a:ea typeface="Lato"/>
                <a:cs typeface="Lato"/>
                <a:sym typeface="Lato"/>
              </a:rPr>
              <a:t>Comienza con el entorno de desarrollo.</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BUILD: </a:t>
            </a:r>
            <a:r>
              <a:rPr lang="es-ES" sz="2000" b="0" i="0" u="none" strike="noStrike" cap="none" dirty="0">
                <a:solidFill>
                  <a:srgbClr val="0070C0"/>
                </a:solidFill>
                <a:latin typeface="Lato"/>
                <a:ea typeface="Lato"/>
                <a:cs typeface="Lato"/>
                <a:sym typeface="Lato"/>
              </a:rPr>
              <a:t>El proceso de construcción de software.</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QA: </a:t>
            </a:r>
            <a:r>
              <a:rPr lang="es-ES" sz="2000" b="0" i="0" u="none" strike="noStrike" cap="none" dirty="0">
                <a:solidFill>
                  <a:srgbClr val="0070C0"/>
                </a:solidFill>
                <a:latin typeface="Lato"/>
                <a:ea typeface="Lato"/>
                <a:cs typeface="Lato"/>
                <a:sym typeface="Lato"/>
              </a:rPr>
              <a:t>También esta el entorno de control de calidad y por lo general hay más de uno en tales ambientes, cada uno para apoyar cada tipo de entorno que se utiliza para el software que se entrega.</a:t>
            </a:r>
            <a:endParaRPr dirty="0">
              <a:solidFill>
                <a:srgbClr val="0070C0"/>
              </a:solidFill>
            </a:endParaRPr>
          </a:p>
        </p:txBody>
      </p:sp>
      <p:sp>
        <p:nvSpPr>
          <p:cNvPr id="2" name="Google Shape;527;p83">
            <a:extLst>
              <a:ext uri="{FF2B5EF4-FFF2-40B4-BE49-F238E27FC236}">
                <a16:creationId xmlns:a16="http://schemas.microsoft.com/office/drawing/2014/main" id="{1D7E37AA-259C-68CD-F6EE-7300B0628978}"/>
              </a:ext>
            </a:extLst>
          </p:cNvPr>
          <p:cNvSpPr txBox="1"/>
          <p:nvPr/>
        </p:nvSpPr>
        <p:spPr>
          <a:xfrm>
            <a:off x="257029"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Entrega Continua</a:t>
            </a:r>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2" name="Google Shape;542;p85"/>
          <p:cNvSpPr txBox="1"/>
          <p:nvPr/>
        </p:nvSpPr>
        <p:spPr>
          <a:xfrm>
            <a:off x="346230" y="2194557"/>
            <a:ext cx="6655462" cy="277803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Otros entornos de pre-producción o no-producción podrían incluir:</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SIT</a:t>
            </a:r>
            <a:r>
              <a:rPr lang="es-ES" sz="2000" b="0" i="0" u="none" strike="noStrike" cap="none" dirty="0">
                <a:solidFill>
                  <a:srgbClr val="0070C0"/>
                </a:solidFill>
                <a:latin typeface="Lato"/>
                <a:ea typeface="Lato"/>
                <a:cs typeface="Lato"/>
                <a:sym typeface="Lato"/>
              </a:rPr>
              <a:t> (Prueba de Integración del Sistema).</a:t>
            </a:r>
            <a:endParaRPr dirty="0">
              <a:solidFill>
                <a:srgbClr val="0070C0"/>
              </a:solidFill>
            </a:endParaRPr>
          </a:p>
          <a:p>
            <a:pPr marL="228600" marR="0" lvl="0" indent="-10160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UAT</a:t>
            </a:r>
            <a:r>
              <a:rPr lang="es-ES" sz="2000" b="0" i="0" u="none" strike="noStrike" cap="none" dirty="0">
                <a:solidFill>
                  <a:srgbClr val="0070C0"/>
                </a:solidFill>
                <a:latin typeface="Lato"/>
                <a:ea typeface="Lato"/>
                <a:cs typeface="Lato"/>
                <a:sym typeface="Lato"/>
              </a:rPr>
              <a:t> (Prueba de aceptación del usuario) Pre-</a:t>
            </a:r>
            <a:r>
              <a:rPr lang="es-ES" sz="2000" b="0" i="0" u="none" strike="noStrike" cap="none" dirty="0" err="1">
                <a:solidFill>
                  <a:srgbClr val="0070C0"/>
                </a:solidFill>
                <a:latin typeface="Lato"/>
                <a:ea typeface="Lato"/>
                <a:cs typeface="Lato"/>
                <a:sym typeface="Lato"/>
              </a:rPr>
              <a:t>prod</a:t>
            </a:r>
            <a:r>
              <a:rPr lang="es-ES" sz="2000" b="0" i="0" u="none" strike="noStrike" cap="none" dirty="0">
                <a:solidFill>
                  <a:srgbClr val="0070C0"/>
                </a:solidFill>
                <a:latin typeface="Lato"/>
                <a:ea typeface="Lato"/>
                <a:cs typeface="Lato"/>
                <a:sym typeface="Lato"/>
              </a:rPr>
              <a:t> y varios otros que podrían ser útiles en su entrega en función de cómo la organización está estructurada.</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p:txBody>
      </p:sp>
      <p:pic>
        <p:nvPicPr>
          <p:cNvPr id="543" name="Google Shape;543;p85"/>
          <p:cNvPicPr preferRelativeResize="0"/>
          <p:nvPr/>
        </p:nvPicPr>
        <p:blipFill rotWithShape="1">
          <a:blip r:embed="rId3">
            <a:alphaModFix/>
          </a:blip>
          <a:srcRect/>
          <a:stretch/>
        </p:blipFill>
        <p:spPr>
          <a:xfrm>
            <a:off x="6925292" y="1127471"/>
            <a:ext cx="4752902" cy="4729996"/>
          </a:xfrm>
          <a:prstGeom prst="rect">
            <a:avLst/>
          </a:prstGeom>
          <a:noFill/>
          <a:ln>
            <a:noFill/>
          </a:ln>
        </p:spPr>
      </p:pic>
      <p:sp>
        <p:nvSpPr>
          <p:cNvPr id="2" name="Google Shape;527;p83">
            <a:extLst>
              <a:ext uri="{FF2B5EF4-FFF2-40B4-BE49-F238E27FC236}">
                <a16:creationId xmlns:a16="http://schemas.microsoft.com/office/drawing/2014/main" id="{B8078A51-EAD0-9EFF-2048-98D7BB8A1D51}"/>
              </a:ext>
            </a:extLst>
          </p:cNvPr>
          <p:cNvSpPr txBox="1"/>
          <p:nvPr/>
        </p:nvSpPr>
        <p:spPr>
          <a:xfrm>
            <a:off x="257029"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Entrega Continua</a:t>
            </a: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50" name="Google Shape;550;p86"/>
          <p:cNvSpPr txBox="1"/>
          <p:nvPr/>
        </p:nvSpPr>
        <p:spPr>
          <a:xfrm>
            <a:off x="399495" y="2203267"/>
            <a:ext cx="10776505" cy="2699659"/>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entorno final en el ciclo de vida es el entorno de producción, donde se ejecuta el software, el cliente lo utiliza y donde el software realmente debe llegar.</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despliegue automatizado es la posibilidad de que el software se despliegue en cualquier entorno en un momento dado.</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La entrega continua representa la capacidad de desplegar el software en cualquier entorno específico en un momento específico.</a:t>
            </a:r>
            <a:endParaRPr dirty="0">
              <a:solidFill>
                <a:srgbClr val="0070C0"/>
              </a:solidFill>
            </a:endParaRPr>
          </a:p>
        </p:txBody>
      </p:sp>
      <p:sp>
        <p:nvSpPr>
          <p:cNvPr id="2" name="Google Shape;527;p83">
            <a:extLst>
              <a:ext uri="{FF2B5EF4-FFF2-40B4-BE49-F238E27FC236}">
                <a16:creationId xmlns:a16="http://schemas.microsoft.com/office/drawing/2014/main" id="{67476EFB-B65F-9638-A628-2F3C8727CEDD}"/>
              </a:ext>
            </a:extLst>
          </p:cNvPr>
          <p:cNvSpPr txBox="1"/>
          <p:nvPr/>
        </p:nvSpPr>
        <p:spPr>
          <a:xfrm>
            <a:off x="257029"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Entrega Continua</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2">
            <a:extLst>
              <a:ext uri="{FF2B5EF4-FFF2-40B4-BE49-F238E27FC236}">
                <a16:creationId xmlns:a16="http://schemas.microsoft.com/office/drawing/2014/main" id="{C1BAB5F2-3788-E23F-EFFF-825802DA24CA}"/>
              </a:ext>
            </a:extLst>
          </p:cNvPr>
          <p:cNvSpPr>
            <a:spLocks noGrp="1"/>
          </p:cNvSpPr>
          <p:nvPr>
            <p:ph type="title"/>
          </p:nvPr>
        </p:nvSpPr>
        <p:spPr>
          <a:xfrm>
            <a:off x="334963" y="233796"/>
            <a:ext cx="4886960" cy="538102"/>
          </a:xfrm>
        </p:spPr>
        <p:txBody>
          <a:bodyPr>
            <a:normAutofit/>
          </a:bodyPr>
          <a:lstStyle/>
          <a:p>
            <a:r>
              <a:rPr lang="es-MX" sz="2800" dirty="0"/>
              <a:t>Lifelong </a:t>
            </a:r>
            <a:r>
              <a:rPr lang="es-MX" sz="2800" dirty="0" err="1"/>
              <a:t>Learning</a:t>
            </a:r>
            <a:endParaRPr lang="es-MX" sz="2800" dirty="0"/>
          </a:p>
        </p:txBody>
      </p:sp>
      <p:sp>
        <p:nvSpPr>
          <p:cNvPr id="7" name="Marcador de texto 3">
            <a:extLst>
              <a:ext uri="{FF2B5EF4-FFF2-40B4-BE49-F238E27FC236}">
                <a16:creationId xmlns:a16="http://schemas.microsoft.com/office/drawing/2014/main" id="{E3734049-E2FB-7463-B61A-C7DB404898CB}"/>
              </a:ext>
            </a:extLst>
          </p:cNvPr>
          <p:cNvSpPr>
            <a:spLocks noGrp="1"/>
          </p:cNvSpPr>
          <p:nvPr>
            <p:ph type="body" idx="13"/>
          </p:nvPr>
        </p:nvSpPr>
        <p:spPr>
          <a:xfrm>
            <a:off x="357188" y="1028342"/>
            <a:ext cx="6597424" cy="4801314"/>
          </a:xfrm>
        </p:spPr>
        <p:txBody>
          <a:bodyPr wrap="square">
            <a:spAutoFit/>
          </a:bodyPr>
          <a:lstStyle/>
          <a:p>
            <a:pPr algn="just">
              <a:lnSpc>
                <a:spcPct val="100000"/>
              </a:lnSpc>
              <a:spcBef>
                <a:spcPts val="0"/>
              </a:spcBef>
            </a:pPr>
            <a:r>
              <a:rPr lang="es-CO" sz="1800" dirty="0">
                <a:solidFill>
                  <a:srgbClr val="0070C0"/>
                </a:solidFill>
              </a:rPr>
              <a:t>Los portadores de esta insignia en particular han demostrado su compromiso inquebrantable con el aprendizaje permanente, que es de vital importancia en el mundo digital actual, en constante cambio y expansión. También identifica las cualidades de una mente abierta, disciplinada y en constante evolución, capaz de utilizar y contribuir con sus conocimientos al desarrollo de un mundo más igualitario y mejor.</a:t>
            </a:r>
          </a:p>
          <a:p>
            <a:pPr>
              <a:lnSpc>
                <a:spcPct val="100000"/>
              </a:lnSpc>
              <a:spcBef>
                <a:spcPts val="0"/>
              </a:spcBef>
            </a:pPr>
            <a:br>
              <a:rPr lang="es-CO" sz="1800" dirty="0">
                <a:solidFill>
                  <a:srgbClr val="0070C0"/>
                </a:solidFill>
              </a:rPr>
            </a:br>
            <a:endParaRPr lang="es-CO" sz="1800" dirty="0">
              <a:solidFill>
                <a:srgbClr val="0070C0"/>
              </a:solidFill>
            </a:endParaRPr>
          </a:p>
          <a:p>
            <a:pPr>
              <a:lnSpc>
                <a:spcPct val="100000"/>
              </a:lnSpc>
              <a:spcBef>
                <a:spcPts val="0"/>
              </a:spcBef>
            </a:pPr>
            <a:r>
              <a:rPr lang="es-CO" sz="1800" b="1" dirty="0">
                <a:solidFill>
                  <a:srgbClr val="0070C0"/>
                </a:solidFill>
              </a:rPr>
              <a:t>Criterios de Adquisición:</a:t>
            </a:r>
            <a:endParaRPr lang="es-CO" sz="1800" dirty="0">
              <a:solidFill>
                <a:srgbClr val="0070C0"/>
              </a:solidFill>
            </a:endParaRPr>
          </a:p>
          <a:p>
            <a:pPr marL="342900" indent="-342900">
              <a:lnSpc>
                <a:spcPct val="100000"/>
              </a:lnSpc>
              <a:spcBef>
                <a:spcPts val="0"/>
              </a:spcBef>
              <a:buClr>
                <a:srgbClr val="0070C0"/>
              </a:buClr>
              <a:buFont typeface="Arial" panose="020B0604020202020204" pitchFamily="34" charset="0"/>
              <a:buChar char="•"/>
            </a:pPr>
            <a:r>
              <a:rPr lang="es-CO" sz="1800" dirty="0">
                <a:solidFill>
                  <a:srgbClr val="0070C0"/>
                </a:solidFill>
              </a:rPr>
              <a:t>Ser candidato a una certificación de </a:t>
            </a:r>
            <a:r>
              <a:rPr lang="es-CO" sz="1800" dirty="0" err="1">
                <a:solidFill>
                  <a:srgbClr val="0070C0"/>
                </a:solidFill>
              </a:rPr>
              <a:t>CertiProf</a:t>
            </a:r>
            <a:endParaRPr lang="es-CO" sz="1800" dirty="0">
              <a:solidFill>
                <a:srgbClr val="0070C0"/>
              </a:solidFill>
            </a:endParaRPr>
          </a:p>
          <a:p>
            <a:pPr marL="342900" indent="-342900">
              <a:lnSpc>
                <a:spcPct val="100000"/>
              </a:lnSpc>
              <a:spcBef>
                <a:spcPts val="0"/>
              </a:spcBef>
              <a:buClr>
                <a:srgbClr val="0070C0"/>
              </a:buClr>
              <a:buFont typeface="Arial" panose="020B0604020202020204" pitchFamily="34" charset="0"/>
              <a:buChar char="•"/>
            </a:pPr>
            <a:r>
              <a:rPr lang="es-CO" sz="1800" dirty="0">
                <a:solidFill>
                  <a:srgbClr val="0070C0"/>
                </a:solidFill>
              </a:rPr>
              <a:t>Ser un aprendiz continuo y enfocado</a:t>
            </a:r>
          </a:p>
          <a:p>
            <a:pPr marL="342900" indent="-342900">
              <a:lnSpc>
                <a:spcPct val="100000"/>
              </a:lnSpc>
              <a:spcBef>
                <a:spcPts val="0"/>
              </a:spcBef>
              <a:buClr>
                <a:srgbClr val="0070C0"/>
              </a:buClr>
              <a:buFont typeface="Arial" panose="020B0604020202020204" pitchFamily="34" charset="0"/>
              <a:buChar char="•"/>
            </a:pPr>
            <a:r>
              <a:rPr lang="es-CO" sz="1800" dirty="0">
                <a:solidFill>
                  <a:srgbClr val="0070C0"/>
                </a:solidFill>
              </a:rPr>
              <a:t>Identificarse con el concepto de aprendizaje permanente</a:t>
            </a:r>
          </a:p>
          <a:p>
            <a:pPr marL="342900" indent="-342900">
              <a:lnSpc>
                <a:spcPct val="100000"/>
              </a:lnSpc>
              <a:spcBef>
                <a:spcPts val="0"/>
              </a:spcBef>
              <a:buClr>
                <a:srgbClr val="0070C0"/>
              </a:buClr>
              <a:buFont typeface="Arial" panose="020B0604020202020204" pitchFamily="34" charset="0"/>
              <a:buChar char="•"/>
            </a:pPr>
            <a:r>
              <a:rPr lang="es-CO" sz="1800" dirty="0">
                <a:solidFill>
                  <a:srgbClr val="0070C0"/>
                </a:solidFill>
              </a:rPr>
              <a:t>Creer e identificarse realmente con el concepto de que el conocimiento y la educación pueden y deben cambiar el mundo</a:t>
            </a:r>
          </a:p>
          <a:p>
            <a:pPr marL="342900" indent="-342900">
              <a:lnSpc>
                <a:spcPct val="100000"/>
              </a:lnSpc>
              <a:spcBef>
                <a:spcPts val="0"/>
              </a:spcBef>
              <a:buClr>
                <a:srgbClr val="0070C0"/>
              </a:buClr>
              <a:buFont typeface="Arial" panose="020B0604020202020204" pitchFamily="34" charset="0"/>
              <a:buChar char="•"/>
            </a:pPr>
            <a:r>
              <a:rPr lang="es-CO" sz="1800" dirty="0">
                <a:solidFill>
                  <a:srgbClr val="0070C0"/>
                </a:solidFill>
              </a:rPr>
              <a:t>Querer impulsar su crecimiento profesional</a:t>
            </a:r>
          </a:p>
        </p:txBody>
      </p:sp>
      <p:pic>
        <p:nvPicPr>
          <p:cNvPr id="8" name="Picture 7" descr="Logotipo&#10;&#10;Descripción generada automáticamente">
            <a:extLst>
              <a:ext uri="{FF2B5EF4-FFF2-40B4-BE49-F238E27FC236}">
                <a16:creationId xmlns:a16="http://schemas.microsoft.com/office/drawing/2014/main" id="{6566B598-CFFC-DA77-0AC9-B8475D24B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612" y="2064289"/>
            <a:ext cx="2729421" cy="2729421"/>
          </a:xfrm>
          <a:prstGeom prst="rect">
            <a:avLst/>
          </a:prstGeom>
        </p:spPr>
      </p:pic>
      <p:pic>
        <p:nvPicPr>
          <p:cNvPr id="9" name="Imagen 8" descr="Código QR&#10;&#10;Descripción generada automáticamente">
            <a:extLst>
              <a:ext uri="{FF2B5EF4-FFF2-40B4-BE49-F238E27FC236}">
                <a16:creationId xmlns:a16="http://schemas.microsoft.com/office/drawing/2014/main" id="{EBFDFC93-DC76-7F5E-49B3-91A23122E1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5109" y="2495893"/>
            <a:ext cx="1423140" cy="1866212"/>
          </a:xfrm>
          <a:prstGeom prst="rect">
            <a:avLst/>
          </a:prstGeom>
        </p:spPr>
      </p:pic>
    </p:spTree>
    <p:extLst>
      <p:ext uri="{BB962C8B-B14F-4D97-AF65-F5344CB8AC3E}">
        <p14:creationId xmlns:p14="http://schemas.microsoft.com/office/powerpoint/2010/main" val="139465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7"/>
          <p:cNvSpPr txBox="1">
            <a:spLocks noGrp="1"/>
          </p:cNvSpPr>
          <p:nvPr>
            <p:ph type="title"/>
          </p:nvPr>
        </p:nvSpPr>
        <p:spPr>
          <a:xfrm>
            <a:off x="309641" y="1140823"/>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Aprendizaje Continuo</a:t>
            </a:r>
            <a:endParaRPr sz="4400" b="1" i="0" u="none" strike="noStrike" cap="none" dirty="0">
              <a:latin typeface="Lato"/>
              <a:ea typeface="Lato"/>
              <a:cs typeface="Lato"/>
              <a:sym typeface="Lato"/>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1" name="Google Shape;561;p88"/>
          <p:cNvSpPr txBox="1"/>
          <p:nvPr/>
        </p:nvSpPr>
        <p:spPr>
          <a:xfrm>
            <a:off x="257030"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Aprendizaje Continuo</a:t>
            </a:r>
            <a:endParaRPr sz="2800" b="1" i="0" u="none" strike="noStrike" cap="none" dirty="0">
              <a:solidFill>
                <a:srgbClr val="FF4300"/>
              </a:solidFill>
              <a:latin typeface="Lato"/>
              <a:ea typeface="Lato"/>
              <a:cs typeface="Lato"/>
              <a:sym typeface="Lato"/>
            </a:endParaRPr>
          </a:p>
        </p:txBody>
      </p:sp>
      <p:sp>
        <p:nvSpPr>
          <p:cNvPr id="562" name="Google Shape;562;p88"/>
          <p:cNvSpPr txBox="1"/>
          <p:nvPr/>
        </p:nvSpPr>
        <p:spPr>
          <a:xfrm>
            <a:off x="6014141" y="1625408"/>
            <a:ext cx="5161859" cy="383177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“El </a:t>
            </a:r>
            <a:r>
              <a:rPr lang="es-ES" sz="2000" b="1" i="0" u="none" strike="noStrike" cap="none" dirty="0">
                <a:solidFill>
                  <a:srgbClr val="0070C0"/>
                </a:solidFill>
                <a:latin typeface="Lato"/>
                <a:ea typeface="Lato"/>
                <a:cs typeface="Lato"/>
                <a:sym typeface="Lato"/>
              </a:rPr>
              <a:t>Aprendizaje Continuo </a:t>
            </a:r>
            <a:r>
              <a:rPr lang="es-ES" sz="2000" b="0" i="0" u="none" strike="noStrike" cap="none" dirty="0">
                <a:solidFill>
                  <a:srgbClr val="0070C0"/>
                </a:solidFill>
                <a:latin typeface="Lato"/>
                <a:ea typeface="Lato"/>
                <a:cs typeface="Lato"/>
                <a:sym typeface="Lato"/>
              </a:rPr>
              <a:t>a nivel de equipo es una profundización y ampliación de las capacidades del grupo en (re)estructuración para satisfacer las condiciones cambiantes, agregando nuevas habilidades y conocimientos y (re)creando en un sistema cada vez más sofisticado a través de la reflexión sobre acciones y consecuencias”.</a:t>
            </a: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Valerie</a:t>
            </a:r>
            <a:r>
              <a:rPr lang="es-ES" sz="2000" b="1" i="0" u="none" strike="noStrike" cap="none" dirty="0">
                <a:solidFill>
                  <a:srgbClr val="0070C0"/>
                </a:solidFill>
                <a:latin typeface="Lato"/>
                <a:ea typeface="Lato"/>
                <a:cs typeface="Lato"/>
                <a:sym typeface="Lato"/>
              </a:rPr>
              <a:t> I. </a:t>
            </a:r>
            <a:r>
              <a:rPr lang="es-ES" sz="2000" b="1" i="0" u="none" strike="noStrike" cap="none" dirty="0" err="1">
                <a:solidFill>
                  <a:srgbClr val="0070C0"/>
                </a:solidFill>
                <a:latin typeface="Lato"/>
                <a:ea typeface="Lato"/>
                <a:cs typeface="Lato"/>
                <a:sym typeface="Lato"/>
              </a:rPr>
              <a:t>Sessa</a:t>
            </a:r>
            <a:r>
              <a:rPr lang="es-ES" sz="2000" b="1" i="0" u="none" strike="noStrike" cap="none" dirty="0">
                <a:solidFill>
                  <a:srgbClr val="0070C0"/>
                </a:solidFill>
                <a:latin typeface="Lato"/>
                <a:ea typeface="Lato"/>
                <a:cs typeface="Lato"/>
                <a:sym typeface="Lato"/>
              </a:rPr>
              <a:t> en su libro: </a:t>
            </a:r>
            <a:r>
              <a:rPr lang="es-ES" sz="2000" b="0" i="0" u="none" strike="noStrike" cap="none" dirty="0">
                <a:solidFill>
                  <a:srgbClr val="0070C0"/>
                </a:solidFill>
                <a:latin typeface="Lato"/>
                <a:ea typeface="Lato"/>
                <a:cs typeface="Lato"/>
                <a:sym typeface="Lato"/>
              </a:rPr>
              <a:t>Del aprendizaje continuo, perspectivas individuales, grupales y organizacionales.</a:t>
            </a:r>
            <a:endParaRPr dirty="0">
              <a:solidFill>
                <a:srgbClr val="0070C0"/>
              </a:solidFill>
            </a:endParaRPr>
          </a:p>
        </p:txBody>
      </p:sp>
      <p:pic>
        <p:nvPicPr>
          <p:cNvPr id="563" name="Google Shape;563;p88"/>
          <p:cNvPicPr preferRelativeResize="0"/>
          <p:nvPr/>
        </p:nvPicPr>
        <p:blipFill rotWithShape="1">
          <a:blip r:embed="rId3">
            <a:alphaModFix/>
          </a:blip>
          <a:srcRect/>
          <a:stretch/>
        </p:blipFill>
        <p:spPr>
          <a:xfrm>
            <a:off x="332195" y="1341120"/>
            <a:ext cx="5681946" cy="44003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9"/>
          <p:cNvSpPr txBox="1">
            <a:spLocks noGrp="1"/>
          </p:cNvSpPr>
          <p:nvPr>
            <p:ph type="title"/>
          </p:nvPr>
        </p:nvSpPr>
        <p:spPr>
          <a:xfrm>
            <a:off x="248346" y="1114189"/>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a:latin typeface="Lato"/>
                <a:ea typeface="Lato"/>
                <a:cs typeface="Lato"/>
                <a:sym typeface="Lato"/>
              </a:rPr>
              <a:t>Modelo CALMS</a:t>
            </a:r>
            <a:endParaRPr sz="4400" b="1" i="0" u="none" strike="noStrike" cap="none" dirty="0">
              <a:latin typeface="Lato"/>
              <a:ea typeface="Lato"/>
              <a:cs typeface="Lato"/>
              <a:sym typeface="Lat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0"/>
          <p:cNvSpPr txBox="1"/>
          <p:nvPr/>
        </p:nvSpPr>
        <p:spPr>
          <a:xfrm>
            <a:off x="9422674" y="118759"/>
            <a:ext cx="1465943" cy="95410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Modelo </a:t>
            </a:r>
            <a:endParaRPr sz="2800" b="1" i="0" u="none" strike="noStrike" cap="none">
              <a:solidFill>
                <a:srgbClr val="FF4300"/>
              </a:solidFill>
              <a:latin typeface="Lato"/>
              <a:ea typeface="Lato"/>
              <a:cs typeface="Lato"/>
              <a:sym typeface="Lato"/>
            </a:endParaRPr>
          </a:p>
          <a:p>
            <a:pPr marL="0" marR="0" lvl="0" indent="0" algn="r" rtl="0">
              <a:spcBef>
                <a:spcPts val="0"/>
              </a:spcBef>
              <a:spcAft>
                <a:spcPts val="0"/>
              </a:spcAft>
              <a:buNone/>
            </a:pPr>
            <a:r>
              <a:rPr lang="es-ES" sz="2800" b="1" i="0" u="none" strike="noStrike" cap="none">
                <a:solidFill>
                  <a:srgbClr val="FF4300"/>
                </a:solidFill>
                <a:latin typeface="Lato"/>
                <a:ea typeface="Lato"/>
                <a:cs typeface="Lato"/>
                <a:sym typeface="Lato"/>
              </a:rPr>
              <a:t>CALMS</a:t>
            </a:r>
            <a:endParaRPr sz="2800" b="1" i="0" u="none" strike="noStrike" cap="none">
              <a:solidFill>
                <a:srgbClr val="FF4300"/>
              </a:solidFill>
              <a:latin typeface="Lato"/>
              <a:ea typeface="Lato"/>
              <a:cs typeface="Lato"/>
              <a:sym typeface="Lato"/>
            </a:endParaRPr>
          </a:p>
        </p:txBody>
      </p:sp>
      <p:pic>
        <p:nvPicPr>
          <p:cNvPr id="574" name="Google Shape;574;p90"/>
          <p:cNvPicPr preferRelativeResize="0"/>
          <p:nvPr/>
        </p:nvPicPr>
        <p:blipFill rotWithShape="1">
          <a:blip r:embed="rId3">
            <a:alphaModFix/>
          </a:blip>
          <a:srcRect/>
          <a:stretch/>
        </p:blipFill>
        <p:spPr>
          <a:xfrm>
            <a:off x="145311" y="330924"/>
            <a:ext cx="9353746" cy="52817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1"/>
          <p:cNvSpPr txBox="1">
            <a:spLocks noGrp="1"/>
          </p:cNvSpPr>
          <p:nvPr>
            <p:ph type="title"/>
          </p:nvPr>
        </p:nvSpPr>
        <p:spPr>
          <a:xfrm>
            <a:off x="354282" y="1429078"/>
            <a:ext cx="10755086"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400"/>
              <a:buFont typeface="Lato"/>
              <a:buNone/>
            </a:pPr>
            <a:r>
              <a:rPr lang="es-ES" sz="4400" b="1" i="0" u="none" strike="noStrike" cap="none" dirty="0" err="1">
                <a:latin typeface="Lato"/>
                <a:ea typeface="Lato"/>
                <a:cs typeface="Lato"/>
                <a:sym typeface="Lato"/>
              </a:rPr>
              <a:t>DevOps</a:t>
            </a:r>
            <a:r>
              <a:rPr lang="es-ES" sz="4400" b="1" i="0" u="none" strike="noStrike" cap="none" dirty="0">
                <a:latin typeface="Lato"/>
                <a:ea typeface="Lato"/>
                <a:cs typeface="Lato"/>
                <a:sym typeface="Lato"/>
              </a:rPr>
              <a:t>, Otras Prácticas Recomendadas y </a:t>
            </a:r>
            <a:r>
              <a:rPr lang="es-ES" sz="4400" b="1" i="0" u="none" strike="noStrike" cap="none" dirty="0" err="1">
                <a:latin typeface="Lato"/>
                <a:ea typeface="Lato"/>
                <a:cs typeface="Lato"/>
                <a:sym typeface="Lato"/>
              </a:rPr>
              <a:t>Frameworks</a:t>
            </a:r>
            <a:r>
              <a:rPr lang="es-ES" sz="4400" b="1" i="0" u="none" strike="noStrike" cap="none" dirty="0">
                <a:latin typeface="Lato"/>
                <a:ea typeface="Lato"/>
                <a:cs typeface="Lato"/>
                <a:sym typeface="Lato"/>
              </a:rPr>
              <a:t> (Marcos)</a:t>
            </a:r>
            <a:endParaRPr sz="4400" b="1" i="0" u="none" strike="noStrike" cap="none" dirty="0">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5" name="Google Shape;585;p92"/>
          <p:cNvSpPr txBox="1"/>
          <p:nvPr/>
        </p:nvSpPr>
        <p:spPr>
          <a:xfrm>
            <a:off x="239274"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DevOps y Agile</a:t>
            </a:r>
            <a:endParaRPr dirty="0"/>
          </a:p>
        </p:txBody>
      </p:sp>
      <p:sp>
        <p:nvSpPr>
          <p:cNvPr id="586" name="Google Shape;586;p92"/>
          <p:cNvSpPr txBox="1"/>
          <p:nvPr/>
        </p:nvSpPr>
        <p:spPr>
          <a:xfrm>
            <a:off x="337351" y="1898468"/>
            <a:ext cx="10825949" cy="3283133"/>
          </a:xfrm>
          <a:prstGeom prst="rect">
            <a:avLst/>
          </a:prstGeom>
          <a:noFill/>
          <a:ln>
            <a:noFill/>
          </a:ln>
        </p:spPr>
        <p:txBody>
          <a:bodyPr spcFirstLastPara="1" wrap="square" lIns="91425" tIns="45700" rIns="91425" bIns="45700" anchor="t" anchorCtr="0">
            <a:noAutofit/>
          </a:bodyPr>
          <a:lstStyle/>
          <a:p>
            <a:pPr marL="228600" marR="0" lvl="0" indent="-228600" algn="just" rtl="0">
              <a:lnSpc>
                <a:spcPct val="100000"/>
              </a:lnSpc>
              <a:spcBef>
                <a:spcPts val="0"/>
              </a:spcBef>
              <a:spcAft>
                <a:spcPts val="0"/>
              </a:spcAft>
              <a:buClr>
                <a:srgbClr val="126893"/>
              </a:buClr>
              <a:buSzPts val="2000"/>
              <a:buFont typeface="Arial"/>
              <a:buChar char="•"/>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con </a:t>
            </a:r>
            <a:r>
              <a:rPr lang="es-ES" sz="2000" b="1" i="0" u="none" strike="noStrike" cap="none" dirty="0">
                <a:solidFill>
                  <a:srgbClr val="0070C0"/>
                </a:solidFill>
                <a:latin typeface="Lato"/>
                <a:ea typeface="Lato"/>
                <a:cs typeface="Lato"/>
                <a:sym typeface="Lato"/>
              </a:rPr>
              <a:t>Agile</a:t>
            </a:r>
            <a:r>
              <a:rPr lang="es-ES" sz="2000" b="0" i="0" u="none" strike="noStrike" cap="none" dirty="0">
                <a:solidFill>
                  <a:srgbClr val="0070C0"/>
                </a:solidFill>
                <a:latin typeface="Lato"/>
                <a:ea typeface="Lato"/>
                <a:cs typeface="Lato"/>
                <a:sym typeface="Lato"/>
              </a:rPr>
              <a:t> es una combinación interesante. Siempre comienza con un usuario, el cliente, luego algún concepto para ser llevado al mercado. Esto se conoce como ciclo </a:t>
            </a:r>
            <a:r>
              <a:rPr lang="es-ES" sz="2000" b="0" i="1" u="none" strike="noStrike" cap="none" dirty="0">
                <a:solidFill>
                  <a:srgbClr val="0070C0"/>
                </a:solidFill>
                <a:latin typeface="Lato"/>
                <a:ea typeface="Lato"/>
                <a:cs typeface="Lato"/>
                <a:sym typeface="Lato"/>
              </a:rPr>
              <a:t>concepto-a-efectivo</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Para conseguir esto del usuario al desarrollo, la gente desarrolla productos, generalmente que responden a los requisitos del cliente y a sus necesidades.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Y a través de las operaciones, </a:t>
            </a:r>
            <a:r>
              <a:rPr lang="es-ES" sz="2000" b="1" i="0" u="none" strike="noStrike" cap="none" dirty="0">
                <a:solidFill>
                  <a:srgbClr val="0070C0"/>
                </a:solidFill>
                <a:latin typeface="Lato"/>
                <a:ea typeface="Lato"/>
                <a:cs typeface="Lato"/>
                <a:sym typeface="Lato"/>
              </a:rPr>
              <a:t>Agile</a:t>
            </a:r>
            <a:r>
              <a:rPr lang="es-ES" sz="2000" b="0" i="0" u="none" strike="noStrike" cap="none" dirty="0">
                <a:solidFill>
                  <a:srgbClr val="0070C0"/>
                </a:solidFill>
                <a:latin typeface="Lato"/>
                <a:ea typeface="Lato"/>
                <a:cs typeface="Lato"/>
                <a:sym typeface="Lato"/>
              </a:rPr>
              <a:t> te lleva del usuario al desarrollo y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te lleva desde el desarrollo hasta las operaciones en las que tendrás algo que realmente puedas proporcionar a tus clientes.</a:t>
            </a:r>
            <a:endParaRPr dirty="0">
              <a:solidFill>
                <a:srgbClr val="0070C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3" name="Google Shape;593;p93"/>
          <p:cNvSpPr txBox="1"/>
          <p:nvPr/>
        </p:nvSpPr>
        <p:spPr>
          <a:xfrm>
            <a:off x="346229" y="1515291"/>
            <a:ext cx="10829771" cy="42410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tiene varios componentes, algunos de ellos incluyen:</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Fuerte control de la fuente.</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Automatización (automatización del software).</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Pruebas tempranas y frecuentes.</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Los pequeños incrementos en la entrega.</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0" i="0" u="none" strike="noStrike" cap="none" dirty="0">
                <a:solidFill>
                  <a:srgbClr val="0070C0"/>
                </a:solidFill>
                <a:latin typeface="Lato"/>
                <a:ea typeface="Lato"/>
                <a:cs typeface="Lato"/>
                <a:sym typeface="Lato"/>
              </a:rPr>
              <a:t>Mejoras continuas.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1" i="0" u="none" strike="noStrike" cap="none" dirty="0">
                <a:solidFill>
                  <a:srgbClr val="0070C0"/>
                </a:solidFill>
                <a:latin typeface="Lato"/>
                <a:ea typeface="Lato"/>
                <a:cs typeface="Lato"/>
                <a:sym typeface="Lato"/>
              </a:rPr>
              <a:t>Equipos cohesivos: </a:t>
            </a:r>
            <a:r>
              <a:rPr lang="es-ES" sz="2000" b="0" i="0" u="none" strike="noStrike" cap="none" dirty="0">
                <a:solidFill>
                  <a:srgbClr val="0070C0"/>
                </a:solidFill>
                <a:latin typeface="Lato"/>
                <a:ea typeface="Lato"/>
                <a:cs typeface="Lato"/>
                <a:sym typeface="Lato"/>
              </a:rPr>
              <a:t>Significa trabajar en estrecha colaboración para producir valor, para sacar productos al mercado.</a:t>
            </a:r>
            <a:endParaRPr dirty="0">
              <a:solidFill>
                <a:srgbClr val="0070C0"/>
              </a:solidFill>
            </a:endParaRPr>
          </a:p>
        </p:txBody>
      </p:sp>
      <p:sp>
        <p:nvSpPr>
          <p:cNvPr id="2" name="Google Shape;585;p92">
            <a:extLst>
              <a:ext uri="{FF2B5EF4-FFF2-40B4-BE49-F238E27FC236}">
                <a16:creationId xmlns:a16="http://schemas.microsoft.com/office/drawing/2014/main" id="{FF5CB5B2-AFD9-2276-9581-F0996D33B50A}"/>
              </a:ext>
            </a:extLst>
          </p:cNvPr>
          <p:cNvSpPr txBox="1"/>
          <p:nvPr/>
        </p:nvSpPr>
        <p:spPr>
          <a:xfrm>
            <a:off x="239274"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DevOps y Agile</a:t>
            </a:r>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600" name="Google Shape;600;p94"/>
          <p:cNvSpPr txBox="1"/>
          <p:nvPr/>
        </p:nvSpPr>
        <p:spPr>
          <a:xfrm>
            <a:off x="301841" y="1515291"/>
            <a:ext cx="10874159" cy="424107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Estos componentes pueden sonar familiar si usted es un practicante ágil.</a:t>
            </a:r>
            <a:endParaRPr dirty="0">
              <a:solidFill>
                <a:srgbClr val="0070C0"/>
              </a:solidFill>
            </a:endParaRPr>
          </a:p>
          <a:p>
            <a:pPr marL="0" marR="0" lvl="0" indent="0" algn="just" rtl="0">
              <a:lnSpc>
                <a:spcPct val="100000"/>
              </a:lnSpc>
              <a:spcBef>
                <a:spcPts val="200"/>
              </a:spcBef>
              <a:spcAft>
                <a:spcPts val="0"/>
              </a:spcAft>
              <a:buClr>
                <a:schemeClr val="dk1"/>
              </a:buClr>
              <a:buSzPts val="2000"/>
              <a:buFont typeface="Arial"/>
              <a:buNone/>
            </a:pPr>
            <a:endParaRPr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Por ejemplo, en </a:t>
            </a:r>
            <a:r>
              <a:rPr lang="es-ES" sz="2000" b="1" i="0" u="none" strike="noStrike" cap="none" dirty="0">
                <a:solidFill>
                  <a:srgbClr val="0070C0"/>
                </a:solidFill>
                <a:latin typeface="Lato"/>
                <a:ea typeface="Lato"/>
                <a:cs typeface="Lato"/>
                <a:sym typeface="Lato"/>
              </a:rPr>
              <a:t>XP/Agile </a:t>
            </a:r>
            <a:r>
              <a:rPr lang="es-ES" sz="2000" b="1" i="0" u="none" strike="noStrike" cap="none" dirty="0" err="1">
                <a:solidFill>
                  <a:srgbClr val="0070C0"/>
                </a:solidFill>
                <a:latin typeface="Lato"/>
                <a:ea typeface="Lato"/>
                <a:cs typeface="Lato"/>
                <a:sym typeface="Lato"/>
              </a:rPr>
              <a:t>Engineering</a:t>
            </a:r>
            <a:r>
              <a:rPr lang="es-ES" sz="2000" b="1"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Practices</a:t>
            </a:r>
            <a:r>
              <a:rPr lang="es-ES" sz="2000" b="0" i="0" u="none" strike="noStrike" cap="none" dirty="0">
                <a:solidFill>
                  <a:srgbClr val="0070C0"/>
                </a:solidFill>
                <a:latin typeface="Lato"/>
                <a:ea typeface="Lato"/>
                <a:cs typeface="Lato"/>
                <a:sym typeface="Lato"/>
              </a:rPr>
              <a:t>, estos componentes ya existen:</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Test </a:t>
            </a:r>
            <a:r>
              <a:rPr lang="es-ES" sz="2000" b="1" i="0" u="none" strike="noStrike" cap="none" dirty="0" err="1">
                <a:solidFill>
                  <a:srgbClr val="0070C0"/>
                </a:solidFill>
                <a:latin typeface="Lato"/>
                <a:ea typeface="Lato"/>
                <a:cs typeface="Lato"/>
                <a:sym typeface="Lato"/>
              </a:rPr>
              <a:t>Driven</a:t>
            </a:r>
            <a:r>
              <a:rPr lang="es-ES" sz="2000" b="1" i="0" u="none" strike="noStrike" cap="none" dirty="0">
                <a:solidFill>
                  <a:srgbClr val="0070C0"/>
                </a:solidFill>
                <a:latin typeface="Lato"/>
                <a:ea typeface="Lato"/>
                <a:cs typeface="Lato"/>
                <a:sym typeface="Lato"/>
              </a:rPr>
              <a:t> </a:t>
            </a:r>
            <a:r>
              <a:rPr lang="es-ES" sz="2000" b="1" i="0" u="none" strike="noStrike" cap="none" dirty="0" err="1">
                <a:solidFill>
                  <a:srgbClr val="0070C0"/>
                </a:solidFill>
                <a:latin typeface="Lato"/>
                <a:ea typeface="Lato"/>
                <a:cs typeface="Lato"/>
                <a:sym typeface="Lato"/>
              </a:rPr>
              <a:t>Development</a:t>
            </a:r>
            <a:r>
              <a:rPr lang="es-ES" sz="2000" b="1" i="0" u="none" strike="noStrike" cap="none" dirty="0">
                <a:solidFill>
                  <a:srgbClr val="0070C0"/>
                </a:solidFill>
                <a:latin typeface="Lato"/>
                <a:ea typeface="Lato"/>
                <a:cs typeface="Lato"/>
                <a:sym typeface="Lato"/>
              </a:rPr>
              <a:t>: </a:t>
            </a:r>
            <a:r>
              <a:rPr lang="es-ES" sz="2000" b="0" i="0" u="none" strike="noStrike" cap="none" dirty="0">
                <a:solidFill>
                  <a:srgbClr val="0070C0"/>
                </a:solidFill>
                <a:latin typeface="Lato"/>
                <a:ea typeface="Lato"/>
                <a:cs typeface="Lato"/>
                <a:sym typeface="Lato"/>
              </a:rPr>
              <a:t>Similar a las pruebas tempranas y frecuentes.</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Pequeñas Entregas: </a:t>
            </a:r>
            <a:r>
              <a:rPr lang="es-ES" sz="2000" b="0" i="0" u="none" strike="noStrike" cap="none" dirty="0">
                <a:solidFill>
                  <a:srgbClr val="0070C0"/>
                </a:solidFill>
                <a:latin typeface="Lato"/>
                <a:ea typeface="Lato"/>
                <a:cs typeface="Lato"/>
                <a:sym typeface="Lato"/>
              </a:rPr>
              <a:t>Similar a la entrega de pequeños incrementos.</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Integración Continua: </a:t>
            </a:r>
            <a:r>
              <a:rPr lang="es-ES" sz="2000" b="0" i="0" u="none" strike="noStrike" cap="none" dirty="0">
                <a:solidFill>
                  <a:srgbClr val="0070C0"/>
                </a:solidFill>
                <a:latin typeface="Lato"/>
                <a:ea typeface="Lato"/>
                <a:cs typeface="Lato"/>
                <a:sym typeface="Lato"/>
              </a:rPr>
              <a:t>Similar a la automatización.</a:t>
            </a:r>
            <a:endParaRPr dirty="0">
              <a:solidFill>
                <a:srgbClr val="0070C0"/>
              </a:solidFill>
            </a:endParaRPr>
          </a:p>
          <a:p>
            <a:pPr marL="228600" marR="0" lvl="0" indent="-228600" algn="just" rtl="0">
              <a:lnSpc>
                <a:spcPct val="10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Equipo Completo: </a:t>
            </a:r>
            <a:r>
              <a:rPr lang="es-ES" sz="2000" b="0" i="0" u="none" strike="noStrike" cap="none" dirty="0">
                <a:solidFill>
                  <a:srgbClr val="0070C0"/>
                </a:solidFill>
                <a:latin typeface="Lato"/>
                <a:ea typeface="Lato"/>
                <a:cs typeface="Lato"/>
                <a:sym typeface="Lato"/>
              </a:rPr>
              <a:t>Al igual que el equipo cohesivo o el trabajo en equipo que sucede entre los desarrolladores y los clientes.</a:t>
            </a:r>
            <a:endParaRPr dirty="0">
              <a:solidFill>
                <a:srgbClr val="0070C0"/>
              </a:solidFill>
            </a:endParaRPr>
          </a:p>
          <a:p>
            <a:pPr marL="228600" marR="0" lvl="0" indent="-228600" algn="just" rtl="0">
              <a:lnSpc>
                <a:spcPct val="150000"/>
              </a:lnSpc>
              <a:spcBef>
                <a:spcPts val="200"/>
              </a:spcBef>
              <a:spcAft>
                <a:spcPts val="0"/>
              </a:spcAft>
              <a:buClr>
                <a:srgbClr val="126893"/>
              </a:buClr>
              <a:buSzPts val="2000"/>
              <a:buFont typeface="Arial"/>
              <a:buChar char="•"/>
            </a:pPr>
            <a:r>
              <a:rPr lang="es-ES" sz="2000" b="1" i="0" u="none" strike="noStrike" cap="none" dirty="0">
                <a:solidFill>
                  <a:srgbClr val="0070C0"/>
                </a:solidFill>
                <a:latin typeface="Lato"/>
                <a:ea typeface="Lato"/>
                <a:cs typeface="Lato"/>
                <a:sym typeface="Lato"/>
              </a:rPr>
              <a:t>Estándares de Codificación: </a:t>
            </a:r>
            <a:r>
              <a:rPr lang="es-ES" sz="2000" b="0" i="0" u="none" strike="noStrike" cap="none" dirty="0">
                <a:solidFill>
                  <a:srgbClr val="0070C0"/>
                </a:solidFill>
                <a:latin typeface="Lato"/>
                <a:ea typeface="Lato"/>
                <a:cs typeface="Lato"/>
                <a:sym typeface="Lato"/>
              </a:rPr>
              <a:t>Similar al fuerte control de fuentes.</a:t>
            </a:r>
            <a:endParaRPr dirty="0">
              <a:solidFill>
                <a:srgbClr val="0070C0"/>
              </a:solidFill>
            </a:endParaRPr>
          </a:p>
        </p:txBody>
      </p:sp>
      <p:sp>
        <p:nvSpPr>
          <p:cNvPr id="2" name="Google Shape;585;p92">
            <a:extLst>
              <a:ext uri="{FF2B5EF4-FFF2-40B4-BE49-F238E27FC236}">
                <a16:creationId xmlns:a16="http://schemas.microsoft.com/office/drawing/2014/main" id="{988E3AAA-3962-029E-8E82-ED0A705C461A}"/>
              </a:ext>
            </a:extLst>
          </p:cNvPr>
          <p:cNvSpPr txBox="1"/>
          <p:nvPr/>
        </p:nvSpPr>
        <p:spPr>
          <a:xfrm>
            <a:off x="239274"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DevOps y Agile</a:t>
            </a: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7" name="Google Shape;607;p95"/>
          <p:cNvSpPr txBox="1"/>
          <p:nvPr/>
        </p:nvSpPr>
        <p:spPr>
          <a:xfrm>
            <a:off x="319596" y="1796144"/>
            <a:ext cx="10843704" cy="326571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Puede utilizar las prácticas de </a:t>
            </a:r>
            <a:r>
              <a:rPr lang="es-ES" sz="2000" b="1" i="0" u="none" strike="noStrike" cap="none" dirty="0">
                <a:solidFill>
                  <a:srgbClr val="0070C0"/>
                </a:solidFill>
                <a:latin typeface="Lato"/>
                <a:ea typeface="Lato"/>
                <a:cs typeface="Lato"/>
                <a:sym typeface="Lato"/>
              </a:rPr>
              <a:t>Ingeniería Agile </a:t>
            </a:r>
            <a:r>
              <a:rPr lang="es-ES" sz="2000" b="0" i="0" u="none" strike="noStrike" cap="none" dirty="0">
                <a:solidFill>
                  <a:srgbClr val="0070C0"/>
                </a:solidFill>
                <a:latin typeface="Lato"/>
                <a:ea typeface="Lato"/>
                <a:cs typeface="Lato"/>
                <a:sym typeface="Lato"/>
              </a:rPr>
              <a:t>junto con la capacidad de operar y puede terminar con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Esta es la capacidad de desarrollar y operar productos y software de manera rápida para luego llevarlos al mercado.</a:t>
            </a:r>
          </a:p>
          <a:p>
            <a:pPr marL="0" marR="0" lvl="0" indent="0" algn="just" rtl="0">
              <a:lnSpc>
                <a:spcPct val="100000"/>
              </a:lnSpc>
              <a:spcBef>
                <a:spcPts val="200"/>
              </a:spcBef>
              <a:spcAft>
                <a:spcPts val="0"/>
              </a:spcAft>
              <a:buClr>
                <a:srgbClr val="126893"/>
              </a:buClr>
              <a:buSzPts val="2000"/>
              <a:buFont typeface="Arial"/>
              <a:buNone/>
            </a:pPr>
            <a:endParaRPr lang="es-ES" sz="2000" b="0" i="0" u="none" strike="noStrike" cap="none"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Comienza con un concepto y el objetivo de convertirlo en efectivo.</a:t>
            </a:r>
          </a:p>
          <a:p>
            <a:pPr marL="0" marR="0" lvl="0" indent="0" algn="just" rtl="0">
              <a:lnSpc>
                <a:spcPct val="100000"/>
              </a:lnSpc>
              <a:spcBef>
                <a:spcPts val="200"/>
              </a:spcBef>
              <a:spcAft>
                <a:spcPts val="0"/>
              </a:spcAft>
              <a:buClr>
                <a:srgbClr val="126893"/>
              </a:buClr>
              <a:buSzPts val="2000"/>
              <a:buFont typeface="Arial"/>
              <a:buNone/>
            </a:pPr>
            <a:endParaRPr lang="es-ES" sz="2000" dirty="0">
              <a:solidFill>
                <a:srgbClr val="0070C0"/>
              </a:solidFill>
              <a:latin typeface="Lato"/>
              <a:ea typeface="Lato"/>
              <a:cs typeface="Lato"/>
              <a:sym typeface="Lato"/>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Usted tiene el puente entre los usuarios y los desarrolladores, </a:t>
            </a:r>
            <a:r>
              <a:rPr lang="es-ES" sz="2000" b="1" i="0" u="none" strike="noStrike" cap="none" dirty="0">
                <a:solidFill>
                  <a:srgbClr val="0070C0"/>
                </a:solidFill>
                <a:latin typeface="Lato"/>
                <a:ea typeface="Lato"/>
                <a:cs typeface="Lato"/>
                <a:sym typeface="Lato"/>
              </a:rPr>
              <a:t>Agile</a:t>
            </a:r>
            <a:r>
              <a:rPr lang="es-ES" sz="2000" b="0" i="0" u="none" strike="noStrike" cap="none" dirty="0">
                <a:solidFill>
                  <a:srgbClr val="0070C0"/>
                </a:solidFill>
                <a:latin typeface="Lato"/>
                <a:ea typeface="Lato"/>
                <a:cs typeface="Lato"/>
                <a:sym typeface="Lato"/>
              </a:rPr>
              <a:t> y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 enlaza desarrolladores y operadores.</a:t>
            </a:r>
            <a:endParaRPr dirty="0">
              <a:solidFill>
                <a:srgbClr val="0070C0"/>
              </a:solidFill>
            </a:endParaRPr>
          </a:p>
        </p:txBody>
      </p:sp>
      <p:sp>
        <p:nvSpPr>
          <p:cNvPr id="2" name="Google Shape;585;p92">
            <a:extLst>
              <a:ext uri="{FF2B5EF4-FFF2-40B4-BE49-F238E27FC236}">
                <a16:creationId xmlns:a16="http://schemas.microsoft.com/office/drawing/2014/main" id="{7DD55A74-B7FB-9AB9-4E8C-2D315B81F4B9}"/>
              </a:ext>
            </a:extLst>
          </p:cNvPr>
          <p:cNvSpPr txBox="1"/>
          <p:nvPr/>
        </p:nvSpPr>
        <p:spPr>
          <a:xfrm>
            <a:off x="239274"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DevOps y Agile</a:t>
            </a: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3" name="Google Shape;613;p96"/>
          <p:cNvSpPr txBox="1"/>
          <p:nvPr/>
        </p:nvSpPr>
        <p:spPr>
          <a:xfrm>
            <a:off x="203763" y="274833"/>
            <a:ext cx="6125029" cy="52322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2800" b="1" i="0" u="none" strike="noStrike" cap="none" dirty="0">
                <a:solidFill>
                  <a:srgbClr val="FF4300"/>
                </a:solidFill>
                <a:latin typeface="Lato"/>
                <a:ea typeface="Lato"/>
                <a:cs typeface="Lato"/>
                <a:sym typeface="Lato"/>
              </a:rPr>
              <a:t>DevOps y Scrum</a:t>
            </a:r>
            <a:endParaRPr sz="2800" b="1" i="0" u="none" strike="noStrike" cap="none" dirty="0">
              <a:solidFill>
                <a:srgbClr val="FF4300"/>
              </a:solidFill>
              <a:latin typeface="Lato"/>
              <a:ea typeface="Lato"/>
              <a:cs typeface="Lato"/>
              <a:sym typeface="Lato"/>
            </a:endParaRPr>
          </a:p>
        </p:txBody>
      </p:sp>
      <p:sp>
        <p:nvSpPr>
          <p:cNvPr id="614" name="Google Shape;614;p96"/>
          <p:cNvSpPr txBox="1"/>
          <p:nvPr/>
        </p:nvSpPr>
        <p:spPr>
          <a:xfrm>
            <a:off x="319596" y="2127068"/>
            <a:ext cx="10856404" cy="260386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26893"/>
              </a:buClr>
              <a:buSzPts val="2000"/>
              <a:buFont typeface="Arial"/>
              <a:buNone/>
            </a:pPr>
            <a:r>
              <a:rPr lang="es-ES" sz="2000" b="1" i="0" u="none" strike="noStrike" cap="none" dirty="0" err="1">
                <a:solidFill>
                  <a:srgbClr val="0070C0"/>
                </a:solidFill>
                <a:latin typeface="Lato"/>
                <a:ea typeface="Lato"/>
                <a:cs typeface="Lato"/>
                <a:sym typeface="Lato"/>
              </a:rPr>
              <a:t>Scrum</a:t>
            </a:r>
            <a:r>
              <a:rPr lang="es-ES" sz="2000" b="0" i="0" u="none" strike="noStrike" cap="none" dirty="0">
                <a:solidFill>
                  <a:srgbClr val="0070C0"/>
                </a:solidFill>
                <a:latin typeface="Lato"/>
                <a:ea typeface="Lato"/>
                <a:cs typeface="Lato"/>
                <a:sym typeface="Lato"/>
              </a:rPr>
              <a:t> fue originalmente formulado para proyectos de desarrollo de software.</a:t>
            </a:r>
          </a:p>
          <a:p>
            <a:pPr marL="0" marR="0" lvl="0" indent="0" algn="just" rtl="0">
              <a:lnSpc>
                <a:spcPct val="100000"/>
              </a:lnSpc>
              <a:spcBef>
                <a:spcPts val="0"/>
              </a:spcBef>
              <a:spcAft>
                <a:spcPts val="0"/>
              </a:spcAft>
              <a:buClr>
                <a:srgbClr val="126893"/>
              </a:buClr>
              <a:buSzPts val="2000"/>
              <a:buFont typeface="Arial"/>
              <a:buNone/>
            </a:pPr>
            <a:endParaRPr lang="es-ES" sz="2000" dirty="0">
              <a:solidFill>
                <a:srgbClr val="0070C0"/>
              </a:solidFill>
              <a:latin typeface="Lato"/>
              <a:ea typeface="Lato"/>
              <a:cs typeface="Lato"/>
              <a:sym typeface="Lato"/>
            </a:endParaRPr>
          </a:p>
          <a:p>
            <a:pPr marL="0" marR="0" lvl="0" indent="0" algn="just" rtl="0">
              <a:lnSpc>
                <a:spcPct val="100000"/>
              </a:lnSpc>
              <a:spcBef>
                <a:spcPts val="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Se trata de un marco de trabajo </a:t>
            </a:r>
            <a:r>
              <a:rPr lang="es-ES" sz="2000" b="1" i="0" u="none" strike="noStrike" cap="none" dirty="0">
                <a:solidFill>
                  <a:srgbClr val="0070C0"/>
                </a:solidFill>
                <a:latin typeface="Lato"/>
                <a:ea typeface="Lato"/>
                <a:cs typeface="Lato"/>
                <a:sym typeface="Lato"/>
              </a:rPr>
              <a:t>Agile</a:t>
            </a:r>
            <a:r>
              <a:rPr lang="es-ES" sz="2000" b="0" i="0" u="none" strike="noStrike" cap="none" dirty="0">
                <a:solidFill>
                  <a:srgbClr val="0070C0"/>
                </a:solidFill>
                <a:latin typeface="Lato"/>
                <a:ea typeface="Lato"/>
                <a:cs typeface="Lato"/>
                <a:sym typeface="Lato"/>
              </a:rPr>
              <a:t> que permite completar más rápidamente proyectos complejos.</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 </a:t>
            </a:r>
            <a:endParaRPr dirty="0">
              <a:solidFill>
                <a:srgbClr val="0070C0"/>
              </a:solidFill>
            </a:endParaRPr>
          </a:p>
          <a:p>
            <a:pPr marL="0" marR="0" lvl="0" indent="0" algn="just" rtl="0">
              <a:lnSpc>
                <a:spcPct val="100000"/>
              </a:lnSpc>
              <a:spcBef>
                <a:spcPts val="200"/>
              </a:spcBef>
              <a:spcAft>
                <a:spcPts val="0"/>
              </a:spcAft>
              <a:buClr>
                <a:srgbClr val="126893"/>
              </a:buClr>
              <a:buSzPts val="2000"/>
              <a:buFont typeface="Arial"/>
              <a:buNone/>
            </a:pPr>
            <a:r>
              <a:rPr lang="es-ES" sz="2000" b="0" i="0" u="none" strike="noStrike" cap="none" dirty="0">
                <a:solidFill>
                  <a:srgbClr val="0070C0"/>
                </a:solidFill>
                <a:latin typeface="Lato"/>
                <a:ea typeface="Lato"/>
                <a:cs typeface="Lato"/>
                <a:sym typeface="Lato"/>
              </a:rPr>
              <a:t>Sin embargo, con </a:t>
            </a:r>
            <a:r>
              <a:rPr lang="es-ES" sz="2000" b="1" i="0" u="none" strike="noStrike" cap="none" dirty="0" err="1">
                <a:solidFill>
                  <a:srgbClr val="0070C0"/>
                </a:solidFill>
                <a:latin typeface="Lato"/>
                <a:ea typeface="Lato"/>
                <a:cs typeface="Lato"/>
                <a:sym typeface="Lato"/>
              </a:rPr>
              <a:t>Scrum</a:t>
            </a:r>
            <a:r>
              <a:rPr lang="es-ES" sz="2000" b="0" i="0" u="none" strike="noStrike" cap="none" dirty="0">
                <a:solidFill>
                  <a:srgbClr val="0070C0"/>
                </a:solidFill>
                <a:latin typeface="Lato"/>
                <a:ea typeface="Lato"/>
                <a:cs typeface="Lato"/>
                <a:sym typeface="Lato"/>
              </a:rPr>
              <a:t>, las posibilidades son infinitas, se puede utilizar para cualquier ámbito innovador y proyecto/tarea compleja. Este marco es muy simple, pero sin duda debe estar trabajando en la creación de la cultura </a:t>
            </a:r>
            <a:r>
              <a:rPr lang="es-ES" sz="2000" b="1" i="0" u="none" strike="noStrike" cap="none" dirty="0" err="1">
                <a:solidFill>
                  <a:srgbClr val="0070C0"/>
                </a:solidFill>
                <a:latin typeface="Lato"/>
                <a:ea typeface="Lato"/>
                <a:cs typeface="Lato"/>
                <a:sym typeface="Lato"/>
              </a:rPr>
              <a:t>DevOps</a:t>
            </a:r>
            <a:r>
              <a:rPr lang="es-ES" sz="2000" b="0" i="0" u="none" strike="noStrike" cap="none" dirty="0">
                <a:solidFill>
                  <a:srgbClr val="0070C0"/>
                </a:solidFill>
                <a:latin typeface="Lato"/>
                <a:ea typeface="Lato"/>
                <a:cs typeface="Lato"/>
                <a:sym typeface="Lato"/>
              </a:rPr>
              <a:t>.</a:t>
            </a:r>
            <a:endParaRPr dirty="0">
              <a:solidFill>
                <a:srgbClr val="0070C0"/>
              </a:solidFill>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1655</TotalTime>
  <Words>11393</Words>
  <Application>Microsoft Office PowerPoint</Application>
  <PresentationFormat>Panorámica</PresentationFormat>
  <Paragraphs>975</Paragraphs>
  <Slides>164</Slides>
  <Notes>154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164</vt:i4>
      </vt:variant>
    </vt:vector>
  </HeadingPairs>
  <TitlesOfParts>
    <vt:vector size="169" baseType="lpstr">
      <vt:lpstr>Slack-Lato</vt:lpstr>
      <vt:lpstr>Arial</vt:lpstr>
      <vt:lpstr>Calibri</vt:lpstr>
      <vt:lpstr>Lato</vt:lpstr>
      <vt:lpstr>Tema de Office</vt:lpstr>
      <vt:lpstr>Presentación de PowerPoint</vt:lpstr>
      <vt:lpstr>DevOps Essentials Professional Certificate</vt:lpstr>
      <vt:lpstr>Presentación de PowerPoint</vt:lpstr>
      <vt:lpstr>Nuestras Acreditaciones y Afiliaciones</vt:lpstr>
      <vt:lpstr>Agile Alliance</vt:lpstr>
      <vt:lpstr>IT Certification Council - ITCC</vt:lpstr>
      <vt:lpstr>Credly</vt:lpstr>
      <vt:lpstr>Insignia</vt:lpstr>
      <vt:lpstr>Lifelong Learning</vt:lpstr>
      <vt:lpstr>Presentación de PowerPoint</vt:lpstr>
      <vt:lpstr>¿Quién debe atender este curso de certificación?</vt:lpstr>
      <vt:lpstr>Presentación de PowerPoint</vt:lpstr>
      <vt:lpstr>Presentación de PowerPoint</vt:lpstr>
      <vt:lpstr>¿Qué es DevOps?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Historia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Propósito de DevOps</vt:lpstr>
      <vt:lpstr>Presentación de PowerPoint</vt:lpstr>
      <vt:lpstr>Presentación de PowerPoint</vt:lpstr>
      <vt:lpstr>Presentación de PowerPoint</vt:lpstr>
      <vt:lpstr>Presentación de PowerPoint</vt:lpstr>
      <vt:lpstr>Presentación de PowerPoint</vt:lpstr>
      <vt:lpstr>Beneficios</vt:lpstr>
      <vt:lpstr>Presentación de PowerPoint</vt:lpstr>
      <vt:lpstr>Presentación de PowerPoint</vt:lpstr>
      <vt:lpstr>Presentación de PowerPoint</vt:lpstr>
      <vt:lpstr>Presentación de PowerPoint</vt:lpstr>
      <vt:lpstr>Presentación de PowerPoint</vt:lpstr>
      <vt:lpstr>Presentación de PowerPoint</vt:lpstr>
      <vt:lpstr>Pilares de DevOps</vt:lpstr>
      <vt:lpstr>Presentación de PowerPoint</vt:lpstr>
      <vt:lpstr>Conceptos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Desarrollo</vt:lpstr>
      <vt:lpstr>Presentación de PowerPoint</vt:lpstr>
      <vt:lpstr>Presentación de PowerPoint</vt:lpstr>
      <vt:lpstr>Presentación de PowerPoint</vt:lpstr>
      <vt:lpstr>Presentación de PowerPoint</vt:lpstr>
      <vt:lpstr>Presentación de PowerPoint</vt:lpstr>
      <vt:lpstr>Presentación de PowerPoint</vt:lpstr>
      <vt:lpstr>Integración Continua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Entrega Continua</vt:lpstr>
      <vt:lpstr>Presentación de PowerPoint</vt:lpstr>
      <vt:lpstr>Presentación de PowerPoint</vt:lpstr>
      <vt:lpstr>Presentación de PowerPoint</vt:lpstr>
      <vt:lpstr>Presentación de PowerPoint</vt:lpstr>
      <vt:lpstr>Aprendizaje Continuo</vt:lpstr>
      <vt:lpstr>Presentación de PowerPoint</vt:lpstr>
      <vt:lpstr>Modelo CALMS</vt:lpstr>
      <vt:lpstr>Presentación de PowerPoint</vt:lpstr>
      <vt:lpstr>DevOps, Otras Prácticas Recomendadas y Frameworks (Marcos)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Cultura DevOps</vt:lpstr>
      <vt:lpstr>Presentación de PowerPoint</vt:lpstr>
      <vt:lpstr>Presentación de PowerPoint</vt:lpstr>
      <vt:lpstr>Presentación de PowerPoint</vt:lpstr>
      <vt:lpstr>Presentación de PowerPoint</vt:lpstr>
      <vt:lpstr>Equipo DevOps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Adopción Incremental</vt:lpstr>
      <vt:lpstr>Presentación de PowerPoint</vt:lpstr>
      <vt:lpstr>Presentación de PowerPoint</vt:lpstr>
      <vt:lpstr>Presentación de PowerPoint</vt:lpstr>
      <vt:lpstr>System Thinking</vt:lpstr>
      <vt:lpstr>Presentación de PowerPoint</vt:lpstr>
      <vt:lpstr>Presentación de PowerPoint</vt:lpstr>
      <vt:lpstr>Presentación de PowerPoint</vt:lpstr>
      <vt:lpstr>Presentación de PowerPoint</vt:lpstr>
      <vt:lpstr>Presentación de PowerPoint</vt:lpstr>
      <vt:lpstr>Presentación de PowerPoint</vt:lpstr>
      <vt:lpstr>Feedback</vt:lpstr>
      <vt:lpstr>Presentación de PowerPoint</vt:lpstr>
      <vt:lpstr>Presentación de PowerPoint</vt:lpstr>
      <vt:lpstr>Herramientas para el Apoyo de la Cultura DevOps</vt:lpstr>
      <vt:lpstr>Presentación de PowerPoint</vt:lpstr>
      <vt:lpstr>Presentación de PowerPoint</vt:lpstr>
      <vt:lpstr>Cadena de herramientas de DevOps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 Gartner DevOps</vt:lpstr>
      <vt:lpstr>Presentación de PowerPoint</vt:lpstr>
      <vt:lpstr>Presentación de PowerPoint</vt:lpstr>
      <vt:lpstr>Presentación de PowerPoint</vt:lpstr>
      <vt:lpstr>Lista de Chequeo DevOps y Estado del Reporte DevOps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Acer</dc:creator>
  <cp:lastModifiedBy>pc</cp:lastModifiedBy>
  <cp:revision>62</cp:revision>
  <dcterms:modified xsi:type="dcterms:W3CDTF">2023-07-18T12:40:42Z</dcterms:modified>
</cp:coreProperties>
</file>